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84" r:id="rId5"/>
    <p:sldId id="285" r:id="rId6"/>
    <p:sldId id="288" r:id="rId7"/>
    <p:sldId id="257" r:id="rId8"/>
    <p:sldId id="258" r:id="rId9"/>
    <p:sldId id="259" r:id="rId10"/>
    <p:sldId id="269" r:id="rId11"/>
    <p:sldId id="261" r:id="rId12"/>
    <p:sldId id="262" r:id="rId13"/>
    <p:sldId id="263" r:id="rId14"/>
    <p:sldId id="286" r:id="rId15"/>
    <p:sldId id="264" r:id="rId16"/>
    <p:sldId id="265" r:id="rId17"/>
    <p:sldId id="287" r:id="rId18"/>
    <p:sldId id="266" r:id="rId19"/>
    <p:sldId id="267" r:id="rId20"/>
    <p:sldId id="268" r:id="rId21"/>
    <p:sldId id="281" r:id="rId22"/>
    <p:sldId id="290" r:id="rId23"/>
    <p:sldId id="270" r:id="rId24"/>
    <p:sldId id="293" r:id="rId25"/>
    <p:sldId id="291" r:id="rId26"/>
    <p:sldId id="272" r:id="rId27"/>
    <p:sldId id="294" r:id="rId28"/>
    <p:sldId id="273" r:id="rId29"/>
    <p:sldId id="274" r:id="rId30"/>
    <p:sldId id="275" r:id="rId31"/>
    <p:sldId id="276" r:id="rId32"/>
    <p:sldId id="280"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17E9"/>
    <a:srgbClr val="FFE05B"/>
    <a:srgbClr val="A1FBFB"/>
    <a:srgbClr val="FFD24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AB59C-CA10-49C7-B3F9-6CA2C6523E8B}" type="doc">
      <dgm:prSet loTypeId="urn:microsoft.com/office/officeart/2005/8/layout/cycle3" loCatId="cycle" qsTypeId="urn:microsoft.com/office/officeart/2005/8/quickstyle/simple1" qsCatId="simple" csTypeId="urn:microsoft.com/office/officeart/2005/8/colors/colorful4" csCatId="colorful"/>
      <dgm:spPr/>
      <dgm:t>
        <a:bodyPr/>
        <a:lstStyle/>
        <a:p>
          <a:endParaRPr lang="tr-TR"/>
        </a:p>
      </dgm:t>
    </dgm:pt>
    <dgm:pt modelId="{A0477CF5-D2AA-404A-AD59-CAA097E6859B}">
      <dgm:prSet/>
      <dgm:spPr/>
      <dgm:t>
        <a:bodyPr/>
        <a:lstStyle/>
        <a:p>
          <a:pPr rtl="0"/>
          <a:r>
            <a:rPr lang="tr-TR" b="1" i="1" dirty="0" smtClean="0"/>
            <a:t>Çocuklar</a:t>
          </a:r>
          <a:endParaRPr lang="tr-TR" dirty="0"/>
        </a:p>
      </dgm:t>
    </dgm:pt>
    <dgm:pt modelId="{170FFFFC-F838-48AF-882F-5998AA582CEF}" type="parTrans" cxnId="{1A4671AF-3F71-435B-8148-B144B9E25C90}">
      <dgm:prSet/>
      <dgm:spPr/>
      <dgm:t>
        <a:bodyPr/>
        <a:lstStyle/>
        <a:p>
          <a:endParaRPr lang="tr-TR"/>
        </a:p>
      </dgm:t>
    </dgm:pt>
    <dgm:pt modelId="{83457E68-4524-417F-B549-A3BB9024142A}" type="sibTrans" cxnId="{1A4671AF-3F71-435B-8148-B144B9E25C90}">
      <dgm:prSet/>
      <dgm:spPr/>
      <dgm:t>
        <a:bodyPr/>
        <a:lstStyle/>
        <a:p>
          <a:endParaRPr lang="tr-TR"/>
        </a:p>
      </dgm:t>
    </dgm:pt>
    <dgm:pt modelId="{339AD512-F275-4C59-91E3-00704B903C19}">
      <dgm:prSet/>
      <dgm:spPr/>
      <dgm:t>
        <a:bodyPr/>
        <a:lstStyle/>
        <a:p>
          <a:pPr rtl="0"/>
          <a:r>
            <a:rPr lang="tr-TR" b="1" i="1" dirty="0" smtClean="0"/>
            <a:t>Hamileler</a:t>
          </a:r>
          <a:endParaRPr lang="tr-TR" dirty="0"/>
        </a:p>
      </dgm:t>
    </dgm:pt>
    <dgm:pt modelId="{FCC080CA-A93E-458B-98E0-5AACF735D0FC}" type="parTrans" cxnId="{B152B37B-953E-4BAA-BF5B-78BB16F86EF2}">
      <dgm:prSet/>
      <dgm:spPr/>
      <dgm:t>
        <a:bodyPr/>
        <a:lstStyle/>
        <a:p>
          <a:endParaRPr lang="tr-TR"/>
        </a:p>
      </dgm:t>
    </dgm:pt>
    <dgm:pt modelId="{80F312F3-939E-4C8A-8AC2-233B5B201357}" type="sibTrans" cxnId="{B152B37B-953E-4BAA-BF5B-78BB16F86EF2}">
      <dgm:prSet/>
      <dgm:spPr/>
      <dgm:t>
        <a:bodyPr/>
        <a:lstStyle/>
        <a:p>
          <a:endParaRPr lang="tr-TR"/>
        </a:p>
      </dgm:t>
    </dgm:pt>
    <dgm:pt modelId="{5E123FE1-E1CB-4438-A185-4E1118736538}">
      <dgm:prSet/>
      <dgm:spPr/>
      <dgm:t>
        <a:bodyPr/>
        <a:lstStyle/>
        <a:p>
          <a:pPr rtl="0"/>
          <a:r>
            <a:rPr lang="tr-TR" b="1" i="1" dirty="0" smtClean="0"/>
            <a:t>Özel ilgi gerektiren bireyler</a:t>
          </a:r>
          <a:endParaRPr lang="tr-TR" dirty="0"/>
        </a:p>
      </dgm:t>
    </dgm:pt>
    <dgm:pt modelId="{144A57AB-7FC0-4E62-AFA6-674F44C59758}" type="parTrans" cxnId="{C8D6318A-6FD6-4490-BB29-D38BFC648A48}">
      <dgm:prSet/>
      <dgm:spPr/>
      <dgm:t>
        <a:bodyPr/>
        <a:lstStyle/>
        <a:p>
          <a:endParaRPr lang="tr-TR"/>
        </a:p>
      </dgm:t>
    </dgm:pt>
    <dgm:pt modelId="{1166B3E3-B130-47A6-AE18-6625F32E5DAA}" type="sibTrans" cxnId="{C8D6318A-6FD6-4490-BB29-D38BFC648A48}">
      <dgm:prSet/>
      <dgm:spPr/>
      <dgm:t>
        <a:bodyPr/>
        <a:lstStyle/>
        <a:p>
          <a:endParaRPr lang="tr-TR"/>
        </a:p>
      </dgm:t>
    </dgm:pt>
    <dgm:pt modelId="{5B832381-E548-49E9-8B2F-386FC26954C5}">
      <dgm:prSet/>
      <dgm:spPr/>
      <dgm:t>
        <a:bodyPr/>
        <a:lstStyle/>
        <a:p>
          <a:pPr rtl="0"/>
          <a:r>
            <a:rPr lang="tr-TR" b="1" i="1" dirty="0" smtClean="0"/>
            <a:t>Kemoterapi ve radyoterapi görenler</a:t>
          </a:r>
          <a:endParaRPr lang="tr-TR" dirty="0"/>
        </a:p>
      </dgm:t>
    </dgm:pt>
    <dgm:pt modelId="{22058398-2EDD-4D95-9C7F-C36259E55AD2}" type="parTrans" cxnId="{256F76A5-94AC-4598-B5A0-F621880C9126}">
      <dgm:prSet/>
      <dgm:spPr/>
      <dgm:t>
        <a:bodyPr/>
        <a:lstStyle/>
        <a:p>
          <a:endParaRPr lang="tr-TR"/>
        </a:p>
      </dgm:t>
    </dgm:pt>
    <dgm:pt modelId="{85A80E00-A1A4-45E5-AA90-B2C16B285F10}" type="sibTrans" cxnId="{256F76A5-94AC-4598-B5A0-F621880C9126}">
      <dgm:prSet/>
      <dgm:spPr/>
      <dgm:t>
        <a:bodyPr/>
        <a:lstStyle/>
        <a:p>
          <a:endParaRPr lang="tr-TR"/>
        </a:p>
      </dgm:t>
    </dgm:pt>
    <dgm:pt modelId="{8AE0367A-D006-42F6-AF84-650CFE847C59}">
      <dgm:prSet/>
      <dgm:spPr/>
      <dgm:t>
        <a:bodyPr/>
        <a:lstStyle/>
        <a:p>
          <a:pPr rtl="0"/>
          <a:r>
            <a:rPr lang="tr-TR" b="1" i="1" dirty="0" smtClean="0"/>
            <a:t>Diyabet hastaları</a:t>
          </a:r>
          <a:endParaRPr lang="tr-TR" dirty="0"/>
        </a:p>
      </dgm:t>
    </dgm:pt>
    <dgm:pt modelId="{45FBBE0E-D58A-459E-8AEA-0BD684E91E0A}" type="parTrans" cxnId="{A3564D03-97E5-4278-9176-484FD91D8A00}">
      <dgm:prSet/>
      <dgm:spPr/>
      <dgm:t>
        <a:bodyPr/>
        <a:lstStyle/>
        <a:p>
          <a:endParaRPr lang="tr-TR"/>
        </a:p>
      </dgm:t>
    </dgm:pt>
    <dgm:pt modelId="{0787168F-AC20-43A7-AFE2-122818335B70}" type="sibTrans" cxnId="{A3564D03-97E5-4278-9176-484FD91D8A00}">
      <dgm:prSet/>
      <dgm:spPr/>
      <dgm:t>
        <a:bodyPr/>
        <a:lstStyle/>
        <a:p>
          <a:endParaRPr lang="tr-TR"/>
        </a:p>
      </dgm:t>
    </dgm:pt>
    <dgm:pt modelId="{5CFA0BC8-DEFF-412D-A1BB-C8DBBD7325B4}">
      <dgm:prSet/>
      <dgm:spPr/>
      <dgm:t>
        <a:bodyPr/>
        <a:lstStyle/>
        <a:p>
          <a:pPr rtl="0"/>
          <a:r>
            <a:rPr lang="tr-TR" b="1" i="1" dirty="0" smtClean="0"/>
            <a:t>Yüksek çürük riski taşıyanlar</a:t>
          </a:r>
          <a:endParaRPr lang="tr-TR" b="1" i="1" dirty="0"/>
        </a:p>
      </dgm:t>
    </dgm:pt>
    <dgm:pt modelId="{79343071-12E8-433F-9B16-AC022F55B47C}" type="parTrans" cxnId="{5C4EA492-DE97-4A6D-921C-00B194F7BCA8}">
      <dgm:prSet/>
      <dgm:spPr/>
      <dgm:t>
        <a:bodyPr/>
        <a:lstStyle/>
        <a:p>
          <a:endParaRPr lang="tr-TR"/>
        </a:p>
      </dgm:t>
    </dgm:pt>
    <dgm:pt modelId="{98F27B10-9CA6-478F-8054-BC65CC83EB3F}" type="sibTrans" cxnId="{5C4EA492-DE97-4A6D-921C-00B194F7BCA8}">
      <dgm:prSet/>
      <dgm:spPr/>
      <dgm:t>
        <a:bodyPr/>
        <a:lstStyle/>
        <a:p>
          <a:endParaRPr lang="tr-TR"/>
        </a:p>
      </dgm:t>
    </dgm:pt>
    <dgm:pt modelId="{13968A0D-1DA8-43A2-B09B-DB44F0597920}" type="pres">
      <dgm:prSet presAssocID="{7EBAB59C-CA10-49C7-B3F9-6CA2C6523E8B}" presName="Name0" presStyleCnt="0">
        <dgm:presLayoutVars>
          <dgm:dir/>
          <dgm:resizeHandles val="exact"/>
        </dgm:presLayoutVars>
      </dgm:prSet>
      <dgm:spPr/>
      <dgm:t>
        <a:bodyPr/>
        <a:lstStyle/>
        <a:p>
          <a:endParaRPr lang="tr-TR"/>
        </a:p>
      </dgm:t>
    </dgm:pt>
    <dgm:pt modelId="{3D913D20-AE63-44D3-91FC-D44962C90A0D}" type="pres">
      <dgm:prSet presAssocID="{7EBAB59C-CA10-49C7-B3F9-6CA2C6523E8B}" presName="cycle" presStyleCnt="0"/>
      <dgm:spPr/>
    </dgm:pt>
    <dgm:pt modelId="{FE07C01D-5197-484D-9C97-2FE44E9C0C2A}" type="pres">
      <dgm:prSet presAssocID="{A0477CF5-D2AA-404A-AD59-CAA097E6859B}" presName="nodeFirstNode" presStyleLbl="node1" presStyleIdx="0" presStyleCnt="6">
        <dgm:presLayoutVars>
          <dgm:bulletEnabled val="1"/>
        </dgm:presLayoutVars>
      </dgm:prSet>
      <dgm:spPr/>
      <dgm:t>
        <a:bodyPr/>
        <a:lstStyle/>
        <a:p>
          <a:endParaRPr lang="tr-TR"/>
        </a:p>
      </dgm:t>
    </dgm:pt>
    <dgm:pt modelId="{1130B524-774F-4DE4-A91E-E0F26567A6B0}" type="pres">
      <dgm:prSet presAssocID="{83457E68-4524-417F-B549-A3BB9024142A}" presName="sibTransFirstNode" presStyleLbl="bgShp" presStyleIdx="0" presStyleCnt="1"/>
      <dgm:spPr/>
      <dgm:t>
        <a:bodyPr/>
        <a:lstStyle/>
        <a:p>
          <a:endParaRPr lang="tr-TR"/>
        </a:p>
      </dgm:t>
    </dgm:pt>
    <dgm:pt modelId="{9ACF1AFB-BF57-4818-9DBD-ADC538732236}" type="pres">
      <dgm:prSet presAssocID="{339AD512-F275-4C59-91E3-00704B903C19}" presName="nodeFollowingNodes" presStyleLbl="node1" presStyleIdx="1" presStyleCnt="6">
        <dgm:presLayoutVars>
          <dgm:bulletEnabled val="1"/>
        </dgm:presLayoutVars>
      </dgm:prSet>
      <dgm:spPr/>
      <dgm:t>
        <a:bodyPr/>
        <a:lstStyle/>
        <a:p>
          <a:endParaRPr lang="tr-TR"/>
        </a:p>
      </dgm:t>
    </dgm:pt>
    <dgm:pt modelId="{12DF3386-65B5-4A44-9B62-BA3702272A56}" type="pres">
      <dgm:prSet presAssocID="{5E123FE1-E1CB-4438-A185-4E1118736538}" presName="nodeFollowingNodes" presStyleLbl="node1" presStyleIdx="2" presStyleCnt="6">
        <dgm:presLayoutVars>
          <dgm:bulletEnabled val="1"/>
        </dgm:presLayoutVars>
      </dgm:prSet>
      <dgm:spPr/>
      <dgm:t>
        <a:bodyPr/>
        <a:lstStyle/>
        <a:p>
          <a:endParaRPr lang="tr-TR"/>
        </a:p>
      </dgm:t>
    </dgm:pt>
    <dgm:pt modelId="{F2A5DAB2-FE91-4344-B8D2-01243D756254}" type="pres">
      <dgm:prSet presAssocID="{5B832381-E548-49E9-8B2F-386FC26954C5}" presName="nodeFollowingNodes" presStyleLbl="node1" presStyleIdx="3" presStyleCnt="6">
        <dgm:presLayoutVars>
          <dgm:bulletEnabled val="1"/>
        </dgm:presLayoutVars>
      </dgm:prSet>
      <dgm:spPr/>
      <dgm:t>
        <a:bodyPr/>
        <a:lstStyle/>
        <a:p>
          <a:endParaRPr lang="tr-TR"/>
        </a:p>
      </dgm:t>
    </dgm:pt>
    <dgm:pt modelId="{E7761D48-186C-4EC7-9485-687078B548C0}" type="pres">
      <dgm:prSet presAssocID="{8AE0367A-D006-42F6-AF84-650CFE847C59}" presName="nodeFollowingNodes" presStyleLbl="node1" presStyleIdx="4" presStyleCnt="6">
        <dgm:presLayoutVars>
          <dgm:bulletEnabled val="1"/>
        </dgm:presLayoutVars>
      </dgm:prSet>
      <dgm:spPr/>
      <dgm:t>
        <a:bodyPr/>
        <a:lstStyle/>
        <a:p>
          <a:endParaRPr lang="tr-TR"/>
        </a:p>
      </dgm:t>
    </dgm:pt>
    <dgm:pt modelId="{2CEE8218-4D84-486A-ADDB-9FFB302C4535}" type="pres">
      <dgm:prSet presAssocID="{5CFA0BC8-DEFF-412D-A1BB-C8DBBD7325B4}" presName="nodeFollowingNodes" presStyleLbl="node1" presStyleIdx="5" presStyleCnt="6">
        <dgm:presLayoutVars>
          <dgm:bulletEnabled val="1"/>
        </dgm:presLayoutVars>
      </dgm:prSet>
      <dgm:spPr/>
      <dgm:t>
        <a:bodyPr/>
        <a:lstStyle/>
        <a:p>
          <a:endParaRPr lang="tr-TR"/>
        </a:p>
      </dgm:t>
    </dgm:pt>
  </dgm:ptLst>
  <dgm:cxnLst>
    <dgm:cxn modelId="{969FC770-A5A7-467A-B49A-F6B262C08F3C}" type="presOf" srcId="{339AD512-F275-4C59-91E3-00704B903C19}" destId="{9ACF1AFB-BF57-4818-9DBD-ADC538732236}" srcOrd="0" destOrd="0" presId="urn:microsoft.com/office/officeart/2005/8/layout/cycle3"/>
    <dgm:cxn modelId="{A3564D03-97E5-4278-9176-484FD91D8A00}" srcId="{7EBAB59C-CA10-49C7-B3F9-6CA2C6523E8B}" destId="{8AE0367A-D006-42F6-AF84-650CFE847C59}" srcOrd="4" destOrd="0" parTransId="{45FBBE0E-D58A-459E-8AEA-0BD684E91E0A}" sibTransId="{0787168F-AC20-43A7-AFE2-122818335B70}"/>
    <dgm:cxn modelId="{5C4EA492-DE97-4A6D-921C-00B194F7BCA8}" srcId="{7EBAB59C-CA10-49C7-B3F9-6CA2C6523E8B}" destId="{5CFA0BC8-DEFF-412D-A1BB-C8DBBD7325B4}" srcOrd="5" destOrd="0" parTransId="{79343071-12E8-433F-9B16-AC022F55B47C}" sibTransId="{98F27B10-9CA6-478F-8054-BC65CC83EB3F}"/>
    <dgm:cxn modelId="{1A4671AF-3F71-435B-8148-B144B9E25C90}" srcId="{7EBAB59C-CA10-49C7-B3F9-6CA2C6523E8B}" destId="{A0477CF5-D2AA-404A-AD59-CAA097E6859B}" srcOrd="0" destOrd="0" parTransId="{170FFFFC-F838-48AF-882F-5998AA582CEF}" sibTransId="{83457E68-4524-417F-B549-A3BB9024142A}"/>
    <dgm:cxn modelId="{1A9DF356-E507-4CF1-8CE4-BB0B8BD36B81}" type="presOf" srcId="{83457E68-4524-417F-B549-A3BB9024142A}" destId="{1130B524-774F-4DE4-A91E-E0F26567A6B0}" srcOrd="0" destOrd="0" presId="urn:microsoft.com/office/officeart/2005/8/layout/cycle3"/>
    <dgm:cxn modelId="{256F76A5-94AC-4598-B5A0-F621880C9126}" srcId="{7EBAB59C-CA10-49C7-B3F9-6CA2C6523E8B}" destId="{5B832381-E548-49E9-8B2F-386FC26954C5}" srcOrd="3" destOrd="0" parTransId="{22058398-2EDD-4D95-9C7F-C36259E55AD2}" sibTransId="{85A80E00-A1A4-45E5-AA90-B2C16B285F10}"/>
    <dgm:cxn modelId="{9B2D0630-CF7A-42FF-972A-2059D7FFE1E7}" type="presOf" srcId="{5E123FE1-E1CB-4438-A185-4E1118736538}" destId="{12DF3386-65B5-4A44-9B62-BA3702272A56}" srcOrd="0" destOrd="0" presId="urn:microsoft.com/office/officeart/2005/8/layout/cycle3"/>
    <dgm:cxn modelId="{5B4C538C-420D-4FC9-AB87-70E684C40C46}" type="presOf" srcId="{5CFA0BC8-DEFF-412D-A1BB-C8DBBD7325B4}" destId="{2CEE8218-4D84-486A-ADDB-9FFB302C4535}" srcOrd="0" destOrd="0" presId="urn:microsoft.com/office/officeart/2005/8/layout/cycle3"/>
    <dgm:cxn modelId="{267F14AF-9F09-46DF-81A6-4E5C37C1D599}" type="presOf" srcId="{8AE0367A-D006-42F6-AF84-650CFE847C59}" destId="{E7761D48-186C-4EC7-9485-687078B548C0}" srcOrd="0" destOrd="0" presId="urn:microsoft.com/office/officeart/2005/8/layout/cycle3"/>
    <dgm:cxn modelId="{B152B37B-953E-4BAA-BF5B-78BB16F86EF2}" srcId="{7EBAB59C-CA10-49C7-B3F9-6CA2C6523E8B}" destId="{339AD512-F275-4C59-91E3-00704B903C19}" srcOrd="1" destOrd="0" parTransId="{FCC080CA-A93E-458B-98E0-5AACF735D0FC}" sibTransId="{80F312F3-939E-4C8A-8AC2-233B5B201357}"/>
    <dgm:cxn modelId="{51C951D5-8164-4642-9FD8-02E536ABFC45}" type="presOf" srcId="{7EBAB59C-CA10-49C7-B3F9-6CA2C6523E8B}" destId="{13968A0D-1DA8-43A2-B09B-DB44F0597920}" srcOrd="0" destOrd="0" presId="urn:microsoft.com/office/officeart/2005/8/layout/cycle3"/>
    <dgm:cxn modelId="{E7A784CE-F6F0-4DAC-87A2-999E860E9E9F}" type="presOf" srcId="{A0477CF5-D2AA-404A-AD59-CAA097E6859B}" destId="{FE07C01D-5197-484D-9C97-2FE44E9C0C2A}" srcOrd="0" destOrd="0" presId="urn:microsoft.com/office/officeart/2005/8/layout/cycle3"/>
    <dgm:cxn modelId="{6AC466D7-C576-4675-A818-F7AC5B1E0319}" type="presOf" srcId="{5B832381-E548-49E9-8B2F-386FC26954C5}" destId="{F2A5DAB2-FE91-4344-B8D2-01243D756254}" srcOrd="0" destOrd="0" presId="urn:microsoft.com/office/officeart/2005/8/layout/cycle3"/>
    <dgm:cxn modelId="{C8D6318A-6FD6-4490-BB29-D38BFC648A48}" srcId="{7EBAB59C-CA10-49C7-B3F9-6CA2C6523E8B}" destId="{5E123FE1-E1CB-4438-A185-4E1118736538}" srcOrd="2" destOrd="0" parTransId="{144A57AB-7FC0-4E62-AFA6-674F44C59758}" sibTransId="{1166B3E3-B130-47A6-AE18-6625F32E5DAA}"/>
    <dgm:cxn modelId="{66CF477D-B0B4-4AEE-872E-4E5E50066816}" type="presParOf" srcId="{13968A0D-1DA8-43A2-B09B-DB44F0597920}" destId="{3D913D20-AE63-44D3-91FC-D44962C90A0D}" srcOrd="0" destOrd="0" presId="urn:microsoft.com/office/officeart/2005/8/layout/cycle3"/>
    <dgm:cxn modelId="{0B98F993-E480-4EBF-9A05-0EDC84CF8A20}" type="presParOf" srcId="{3D913D20-AE63-44D3-91FC-D44962C90A0D}" destId="{FE07C01D-5197-484D-9C97-2FE44E9C0C2A}" srcOrd="0" destOrd="0" presId="urn:microsoft.com/office/officeart/2005/8/layout/cycle3"/>
    <dgm:cxn modelId="{1269D8CA-9A6B-4FDD-9959-22C7A11BE99E}" type="presParOf" srcId="{3D913D20-AE63-44D3-91FC-D44962C90A0D}" destId="{1130B524-774F-4DE4-A91E-E0F26567A6B0}" srcOrd="1" destOrd="0" presId="urn:microsoft.com/office/officeart/2005/8/layout/cycle3"/>
    <dgm:cxn modelId="{0754AB2C-512C-4037-A062-82A0C8094D70}" type="presParOf" srcId="{3D913D20-AE63-44D3-91FC-D44962C90A0D}" destId="{9ACF1AFB-BF57-4818-9DBD-ADC538732236}" srcOrd="2" destOrd="0" presId="urn:microsoft.com/office/officeart/2005/8/layout/cycle3"/>
    <dgm:cxn modelId="{C782F60B-5A05-4AE6-BF90-BAE8F1DFFF4D}" type="presParOf" srcId="{3D913D20-AE63-44D3-91FC-D44962C90A0D}" destId="{12DF3386-65B5-4A44-9B62-BA3702272A56}" srcOrd="3" destOrd="0" presId="urn:microsoft.com/office/officeart/2005/8/layout/cycle3"/>
    <dgm:cxn modelId="{05CDFE26-8628-429F-AA0E-B649E1033B1C}" type="presParOf" srcId="{3D913D20-AE63-44D3-91FC-D44962C90A0D}" destId="{F2A5DAB2-FE91-4344-B8D2-01243D756254}" srcOrd="4" destOrd="0" presId="urn:microsoft.com/office/officeart/2005/8/layout/cycle3"/>
    <dgm:cxn modelId="{01428A97-4490-4C31-9DE0-125641870457}" type="presParOf" srcId="{3D913D20-AE63-44D3-91FC-D44962C90A0D}" destId="{E7761D48-186C-4EC7-9485-687078B548C0}" srcOrd="5" destOrd="0" presId="urn:microsoft.com/office/officeart/2005/8/layout/cycle3"/>
    <dgm:cxn modelId="{A7DF9304-544E-4BF8-B658-C1321E546E05}" type="presParOf" srcId="{3D913D20-AE63-44D3-91FC-D44962C90A0D}" destId="{2CEE8218-4D84-486A-ADDB-9FFB302C4535}"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30B524-774F-4DE4-A91E-E0F26567A6B0}">
      <dsp:nvSpPr>
        <dsp:cNvPr id="0" name=""/>
        <dsp:cNvSpPr/>
      </dsp:nvSpPr>
      <dsp:spPr>
        <a:xfrm>
          <a:off x="1857346" y="-3097"/>
          <a:ext cx="4514906" cy="4514906"/>
        </a:xfrm>
        <a:prstGeom prst="circularArrow">
          <a:avLst>
            <a:gd name="adj1" fmla="val 5274"/>
            <a:gd name="adj2" fmla="val 312630"/>
            <a:gd name="adj3" fmla="val 14228845"/>
            <a:gd name="adj4" fmla="val 17126601"/>
            <a:gd name="adj5" fmla="val 547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7C01D-5197-484D-9C97-2FE44E9C0C2A}">
      <dsp:nvSpPr>
        <dsp:cNvPr id="0" name=""/>
        <dsp:cNvSpPr/>
      </dsp:nvSpPr>
      <dsp:spPr>
        <a:xfrm>
          <a:off x="3256880" y="2416"/>
          <a:ext cx="1715839" cy="85791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1" i="1" kern="1200" dirty="0" smtClean="0"/>
            <a:t>Çocuklar</a:t>
          </a:r>
          <a:endParaRPr lang="tr-TR" sz="1500" kern="1200" dirty="0"/>
        </a:p>
      </dsp:txBody>
      <dsp:txXfrm>
        <a:off x="3256880" y="2416"/>
        <a:ext cx="1715839" cy="857919"/>
      </dsp:txXfrm>
    </dsp:sp>
    <dsp:sp modelId="{9ACF1AFB-BF57-4818-9DBD-ADC538732236}">
      <dsp:nvSpPr>
        <dsp:cNvPr id="0" name=""/>
        <dsp:cNvSpPr/>
      </dsp:nvSpPr>
      <dsp:spPr>
        <a:xfrm>
          <a:off x="4843096" y="918219"/>
          <a:ext cx="1715839" cy="857919"/>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1" i="1" kern="1200" dirty="0" smtClean="0"/>
            <a:t>Hamileler</a:t>
          </a:r>
          <a:endParaRPr lang="tr-TR" sz="1500" kern="1200" dirty="0"/>
        </a:p>
      </dsp:txBody>
      <dsp:txXfrm>
        <a:off x="4843096" y="918219"/>
        <a:ext cx="1715839" cy="857919"/>
      </dsp:txXfrm>
    </dsp:sp>
    <dsp:sp modelId="{12DF3386-65B5-4A44-9B62-BA3702272A56}">
      <dsp:nvSpPr>
        <dsp:cNvPr id="0" name=""/>
        <dsp:cNvSpPr/>
      </dsp:nvSpPr>
      <dsp:spPr>
        <a:xfrm>
          <a:off x="4843096" y="2749824"/>
          <a:ext cx="1715839" cy="857919"/>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1" i="1" kern="1200" dirty="0" smtClean="0"/>
            <a:t>Özel ilgi gerektiren bireyler</a:t>
          </a:r>
          <a:endParaRPr lang="tr-TR" sz="1500" kern="1200" dirty="0"/>
        </a:p>
      </dsp:txBody>
      <dsp:txXfrm>
        <a:off x="4843096" y="2749824"/>
        <a:ext cx="1715839" cy="857919"/>
      </dsp:txXfrm>
    </dsp:sp>
    <dsp:sp modelId="{F2A5DAB2-FE91-4344-B8D2-01243D756254}">
      <dsp:nvSpPr>
        <dsp:cNvPr id="0" name=""/>
        <dsp:cNvSpPr/>
      </dsp:nvSpPr>
      <dsp:spPr>
        <a:xfrm>
          <a:off x="3256880" y="3665626"/>
          <a:ext cx="1715839" cy="857919"/>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1" i="1" kern="1200" dirty="0" smtClean="0"/>
            <a:t>Kemoterapi ve radyoterapi görenler</a:t>
          </a:r>
          <a:endParaRPr lang="tr-TR" sz="1500" kern="1200" dirty="0"/>
        </a:p>
      </dsp:txBody>
      <dsp:txXfrm>
        <a:off x="3256880" y="3665626"/>
        <a:ext cx="1715839" cy="857919"/>
      </dsp:txXfrm>
    </dsp:sp>
    <dsp:sp modelId="{E7761D48-186C-4EC7-9485-687078B548C0}">
      <dsp:nvSpPr>
        <dsp:cNvPr id="0" name=""/>
        <dsp:cNvSpPr/>
      </dsp:nvSpPr>
      <dsp:spPr>
        <a:xfrm>
          <a:off x="1670663" y="2749824"/>
          <a:ext cx="1715839" cy="857919"/>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1" i="1" kern="1200" dirty="0" smtClean="0"/>
            <a:t>Diyabet hastaları</a:t>
          </a:r>
          <a:endParaRPr lang="tr-TR" sz="1500" kern="1200" dirty="0"/>
        </a:p>
      </dsp:txBody>
      <dsp:txXfrm>
        <a:off x="1670663" y="2749824"/>
        <a:ext cx="1715839" cy="857919"/>
      </dsp:txXfrm>
    </dsp:sp>
    <dsp:sp modelId="{2CEE8218-4D84-486A-ADDB-9FFB302C4535}">
      <dsp:nvSpPr>
        <dsp:cNvPr id="0" name=""/>
        <dsp:cNvSpPr/>
      </dsp:nvSpPr>
      <dsp:spPr>
        <a:xfrm>
          <a:off x="1670663" y="918219"/>
          <a:ext cx="1715839" cy="85791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b="1" i="1" kern="1200" dirty="0" smtClean="0"/>
            <a:t>Yüksek çürük riski taşıyanlar</a:t>
          </a:r>
          <a:endParaRPr lang="tr-TR" sz="1500" b="1" i="1" kern="1200" dirty="0"/>
        </a:p>
      </dsp:txBody>
      <dsp:txXfrm>
        <a:off x="1670663" y="918219"/>
        <a:ext cx="1715839" cy="85791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68CD2A8-AF5E-42F4-87BB-E8A6D2080269}" type="datetimeFigureOut">
              <a:rPr lang="tr-TR" smtClean="0"/>
              <a:pPr/>
              <a:t>06.09.2017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DE57C35-3B3B-4599-8A31-3BE7AF7BD7FD}" type="slidenum">
              <a:rPr lang="tr-TR" smtClean="0"/>
              <a:pPr/>
              <a:t>‹#›</a:t>
            </a:fld>
            <a:endParaRPr lang="tr-T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68CD2A8-AF5E-42F4-87BB-E8A6D2080269}" type="datetimeFigureOut">
              <a:rPr lang="tr-TR" smtClean="0"/>
              <a:pPr/>
              <a:t>06.09.2017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DE57C35-3B3B-4599-8A31-3BE7AF7BD7FD}" type="slidenum">
              <a:rPr lang="tr-TR" smtClean="0"/>
              <a:pPr/>
              <a:t>‹#›</a:t>
            </a:fld>
            <a:endParaRPr lang="tr-T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68CD2A8-AF5E-42F4-87BB-E8A6D2080269}" type="datetimeFigureOut">
              <a:rPr lang="tr-TR" smtClean="0"/>
              <a:pPr/>
              <a:t>06.09.2017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DE57C35-3B3B-4599-8A31-3BE7AF7BD7FD}" type="slidenum">
              <a:rPr lang="tr-TR" smtClean="0"/>
              <a:pPr/>
              <a:t>‹#›</a:t>
            </a:fld>
            <a:endParaRPr lang="tr-T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68CD2A8-AF5E-42F4-87BB-E8A6D2080269}" type="datetimeFigureOut">
              <a:rPr lang="tr-TR" smtClean="0"/>
              <a:pPr/>
              <a:t>06.09.2017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DE57C35-3B3B-4599-8A31-3BE7AF7BD7FD}" type="slidenum">
              <a:rPr lang="tr-TR" smtClean="0"/>
              <a:pPr/>
              <a:t>‹#›</a:t>
            </a:fld>
            <a:endParaRPr lang="tr-T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68CD2A8-AF5E-42F4-87BB-E8A6D2080269}" type="datetimeFigureOut">
              <a:rPr lang="tr-TR" smtClean="0"/>
              <a:pPr/>
              <a:t>06.09.2017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DE57C35-3B3B-4599-8A31-3BE7AF7BD7FD}" type="slidenum">
              <a:rPr lang="tr-TR" smtClean="0"/>
              <a:pPr/>
              <a:t>‹#›</a:t>
            </a:fld>
            <a:endParaRPr lang="tr-T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68CD2A8-AF5E-42F4-87BB-E8A6D2080269}" type="datetimeFigureOut">
              <a:rPr lang="tr-TR" smtClean="0"/>
              <a:pPr/>
              <a:t>06.09.2017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DE57C35-3B3B-4599-8A31-3BE7AF7BD7FD}" type="slidenum">
              <a:rPr lang="tr-TR" smtClean="0"/>
              <a:pPr/>
              <a:t>‹#›</a:t>
            </a:fld>
            <a:endParaRPr lang="tr-T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68CD2A8-AF5E-42F4-87BB-E8A6D2080269}" type="datetimeFigureOut">
              <a:rPr lang="tr-TR" smtClean="0"/>
              <a:pPr/>
              <a:t>06.09.2017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DE57C35-3B3B-4599-8A31-3BE7AF7BD7FD}" type="slidenum">
              <a:rPr lang="tr-TR" smtClean="0"/>
              <a:pPr/>
              <a:t>‹#›</a:t>
            </a:fld>
            <a:endParaRPr lang="tr-T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68CD2A8-AF5E-42F4-87BB-E8A6D2080269}" type="datetimeFigureOut">
              <a:rPr lang="tr-TR" smtClean="0"/>
              <a:pPr/>
              <a:t>06.09.2017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DE57C35-3B3B-4599-8A31-3BE7AF7BD7FD}" type="slidenum">
              <a:rPr lang="tr-TR" smtClean="0"/>
              <a:pPr/>
              <a:t>‹#›</a:t>
            </a:fld>
            <a:endParaRPr lang="tr-T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68CD2A8-AF5E-42F4-87BB-E8A6D2080269}" type="datetimeFigureOut">
              <a:rPr lang="tr-TR" smtClean="0"/>
              <a:pPr/>
              <a:t>06.09.2017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DE57C35-3B3B-4599-8A31-3BE7AF7BD7FD}" type="slidenum">
              <a:rPr lang="tr-TR" smtClean="0"/>
              <a:pPr/>
              <a:t>‹#›</a:t>
            </a:fld>
            <a:endParaRPr lang="tr-T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68CD2A8-AF5E-42F4-87BB-E8A6D2080269}" type="datetimeFigureOut">
              <a:rPr lang="tr-TR" smtClean="0"/>
              <a:pPr/>
              <a:t>06.09.2017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DE57C35-3B3B-4599-8A31-3BE7AF7BD7FD}" type="slidenum">
              <a:rPr lang="tr-TR" smtClean="0"/>
              <a:pPr/>
              <a:t>‹#›</a:t>
            </a:fld>
            <a:endParaRPr lang="tr-T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68CD2A8-AF5E-42F4-87BB-E8A6D2080269}" type="datetimeFigureOut">
              <a:rPr lang="tr-TR" smtClean="0"/>
              <a:pPr/>
              <a:t>06.09.2017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DE57C35-3B3B-4599-8A31-3BE7AF7BD7FD}" type="slidenum">
              <a:rPr lang="tr-TR" smtClean="0"/>
              <a:pPr/>
              <a:t>‹#›</a:t>
            </a:fld>
            <a:endParaRPr lang="tr-T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CD2A8-AF5E-42F4-87BB-E8A6D2080269}" type="datetimeFigureOut">
              <a:rPr lang="tr-TR" smtClean="0"/>
              <a:pPr/>
              <a:t>06.09.2017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57C35-3B3B-4599-8A31-3BE7AF7BD7F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jpeg"/><Relationship Id="rId4" Type="http://schemas.openxmlformats.org/officeDocument/2006/relationships/hyperlink" Target="d_rl_39.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Word_97_-_2003_Belgesi1.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4857736"/>
            <a:ext cx="7929618" cy="2000264"/>
          </a:xfrm>
        </p:spPr>
        <p:txBody>
          <a:bodyPr>
            <a:normAutofit fontScale="90000"/>
          </a:bodyPr>
          <a:lstStyle/>
          <a:p>
            <a:r>
              <a:rPr lang="tr-TR" b="1" i="1" dirty="0" smtClean="0">
                <a:solidFill>
                  <a:srgbClr val="3517E9"/>
                </a:solidFill>
                <a:latin typeface="Book Antiqua" pitchFamily="18" charset="0"/>
              </a:rPr>
              <a:t>Hamilelik Döneminde </a:t>
            </a:r>
            <a:br>
              <a:rPr lang="tr-TR" b="1" i="1" dirty="0" smtClean="0">
                <a:solidFill>
                  <a:srgbClr val="3517E9"/>
                </a:solidFill>
                <a:latin typeface="Book Antiqua" pitchFamily="18" charset="0"/>
              </a:rPr>
            </a:br>
            <a:r>
              <a:rPr lang="tr-TR" b="1" i="1" dirty="0" smtClean="0">
                <a:solidFill>
                  <a:srgbClr val="3517E9"/>
                </a:solidFill>
                <a:latin typeface="Book Antiqua" pitchFamily="18" charset="0"/>
              </a:rPr>
              <a:t>Ağız ve Diş Sağlığı</a:t>
            </a:r>
            <a:br>
              <a:rPr lang="tr-TR" b="1" i="1" dirty="0" smtClean="0">
                <a:solidFill>
                  <a:srgbClr val="3517E9"/>
                </a:solidFill>
                <a:latin typeface="Book Antiqua" pitchFamily="18" charset="0"/>
              </a:rPr>
            </a:br>
            <a:r>
              <a:rPr lang="tr-TR" sz="4000" b="1" i="1" dirty="0" smtClean="0">
                <a:solidFill>
                  <a:srgbClr val="3517E9"/>
                </a:solidFill>
                <a:latin typeface="Book Antiqua" pitchFamily="18" charset="0"/>
              </a:rPr>
              <a:t>Diş Hekimi Dr. E. Aslı Aktı</a:t>
            </a:r>
            <a:endParaRPr lang="tr-TR" sz="4000" b="1" i="1" dirty="0">
              <a:solidFill>
                <a:srgbClr val="3517E9"/>
              </a:solidFill>
              <a:latin typeface="Book Antiqua"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1714480" y="285728"/>
            <a:ext cx="5665432" cy="4357718"/>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solidFill>
                  <a:srgbClr val="3517E9"/>
                </a:solidFill>
                <a:latin typeface="Book Antiqua" pitchFamily="18" charset="0"/>
              </a:rPr>
              <a:t/>
            </a:r>
            <a:br>
              <a:rPr lang="tr-TR" b="1" i="1" dirty="0" smtClean="0">
                <a:solidFill>
                  <a:srgbClr val="3517E9"/>
                </a:solidFill>
                <a:latin typeface="Book Antiqua" pitchFamily="18" charset="0"/>
              </a:rPr>
            </a:br>
            <a:r>
              <a:rPr lang="tr-TR" b="1" i="1" dirty="0" smtClean="0">
                <a:solidFill>
                  <a:srgbClr val="3517E9"/>
                </a:solidFill>
                <a:latin typeface="Book Antiqua" pitchFamily="18" charset="0"/>
              </a:rPr>
              <a:t>Sağlıklı Dişeti Nasıldır  </a:t>
            </a:r>
            <a:r>
              <a:rPr lang="tr-TR" b="1" i="1" dirty="0">
                <a:solidFill>
                  <a:srgbClr val="3517E9"/>
                </a:solidFill>
                <a:latin typeface="Book Antiqua" pitchFamily="18" charset="0"/>
              </a:rPr>
              <a:t>?</a:t>
            </a:r>
            <a:r>
              <a:rPr lang="tr-TR" dirty="0"/>
              <a:t/>
            </a:r>
            <a:br>
              <a:rPr lang="tr-TR" dirty="0"/>
            </a:br>
            <a:endParaRPr lang="tr-TR"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049" name="Object 1"/>
          <p:cNvGraphicFramePr>
            <a:graphicFrameLocks noChangeAspect="1"/>
          </p:cNvGraphicFramePr>
          <p:nvPr/>
        </p:nvGraphicFramePr>
        <p:xfrm>
          <a:off x="1071538" y="1643050"/>
          <a:ext cx="5864040" cy="2428892"/>
        </p:xfrm>
        <a:graphic>
          <a:graphicData uri="http://schemas.openxmlformats.org/presentationml/2006/ole">
            <p:oleObj spid="_x0000_s2049" r:id="rId3" imgW="7695238" imgH="5114286" progId="">
              <p:embed/>
            </p:oleObj>
          </a:graphicData>
        </a:graphic>
      </p:graphicFrame>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051" name="Object 3"/>
          <p:cNvGraphicFramePr>
            <a:graphicFrameLocks noChangeAspect="1"/>
          </p:cNvGraphicFramePr>
          <p:nvPr/>
        </p:nvGraphicFramePr>
        <p:xfrm>
          <a:off x="1071563" y="4214813"/>
          <a:ext cx="5862637" cy="2514600"/>
        </p:xfrm>
        <a:graphic>
          <a:graphicData uri="http://schemas.openxmlformats.org/presentationml/2006/ole">
            <p:oleObj spid="_x0000_s2051" r:id="rId4" imgW="7447619" imgH="3180952" progId="">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checkerboard(across)">
                                      <p:cBhvr>
                                        <p:cTn id="7" dur="5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heckerboard(across)">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solidFill>
                  <a:srgbClr val="3517E9"/>
                </a:solidFill>
                <a:latin typeface="Book Antiqua" pitchFamily="18" charset="0"/>
              </a:rPr>
              <a:t>Dişeti hastalığı ve </a:t>
            </a:r>
            <a:r>
              <a:rPr lang="tr-TR" b="1" i="1" dirty="0" err="1" smtClean="0">
                <a:solidFill>
                  <a:srgbClr val="3517E9"/>
                </a:solidFill>
                <a:latin typeface="Book Antiqua" pitchFamily="18" charset="0"/>
              </a:rPr>
              <a:t>Diştaşı</a:t>
            </a:r>
            <a:endParaRPr lang="tr-TR" dirty="0"/>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0241" name="Object 1"/>
          <p:cNvGraphicFramePr>
            <a:graphicFrameLocks noChangeAspect="1"/>
          </p:cNvGraphicFramePr>
          <p:nvPr/>
        </p:nvGraphicFramePr>
        <p:xfrm>
          <a:off x="3624568" y="3929066"/>
          <a:ext cx="5076783" cy="2143140"/>
        </p:xfrm>
        <a:graphic>
          <a:graphicData uri="http://schemas.openxmlformats.org/presentationml/2006/ole">
            <p:oleObj spid="_x0000_s10241" r:id="rId3" imgW="6838095" imgH="2895238" progId="">
              <p:embed/>
            </p:oleObj>
          </a:graphicData>
        </a:graphic>
      </p:graphicFrame>
      <p:pic>
        <p:nvPicPr>
          <p:cNvPr id="6" name="Picture 5" descr="rl_39_bb">
            <a:hlinkClick r:id="rId4"/>
          </p:cNvPr>
          <p:cNvPicPr>
            <a:picLocks noChangeAspect="1" noChangeArrowheads="1"/>
          </p:cNvPicPr>
          <p:nvPr/>
        </p:nvPicPr>
        <p:blipFill>
          <a:blip r:embed="rId5" cstate="print"/>
          <a:srcRect/>
          <a:stretch>
            <a:fillRect/>
          </a:stretch>
        </p:blipFill>
        <p:spPr bwMode="auto">
          <a:xfrm>
            <a:off x="500034" y="1285860"/>
            <a:ext cx="3673953" cy="264320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41"/>
                                        </p:tgtEl>
                                        <p:attrNameLst>
                                          <p:attrName>style.visibility</p:attrName>
                                        </p:attrNameLst>
                                      </p:cBhvr>
                                      <p:to>
                                        <p:strVal val="visible"/>
                                      </p:to>
                                    </p:set>
                                    <p:animEffect transition="in" filter="checkerboard(across)">
                                      <p:cBhvr>
                                        <p:cTn id="12" dur="5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solidFill>
                  <a:srgbClr val="3517E9"/>
                </a:solidFill>
                <a:latin typeface="Book Antiqua" pitchFamily="18" charset="0"/>
              </a:rPr>
              <a:t/>
            </a:r>
            <a:br>
              <a:rPr lang="tr-TR" b="1" i="1" dirty="0" smtClean="0">
                <a:solidFill>
                  <a:srgbClr val="3517E9"/>
                </a:solidFill>
                <a:latin typeface="Book Antiqua" pitchFamily="18" charset="0"/>
              </a:rPr>
            </a:br>
            <a:r>
              <a:rPr lang="tr-TR" b="1" i="1" dirty="0" smtClean="0">
                <a:solidFill>
                  <a:srgbClr val="3517E9"/>
                </a:solidFill>
                <a:latin typeface="Book Antiqua" pitchFamily="18" charset="0"/>
              </a:rPr>
              <a:t>Hamilelikteki  </a:t>
            </a:r>
            <a:r>
              <a:rPr lang="tr-TR" b="1" i="1" dirty="0">
                <a:solidFill>
                  <a:srgbClr val="3517E9"/>
                </a:solidFill>
                <a:latin typeface="Book Antiqua" pitchFamily="18" charset="0"/>
              </a:rPr>
              <a:t>Kusmalar</a:t>
            </a:r>
            <a:r>
              <a:rPr lang="tr-TR" dirty="0">
                <a:solidFill>
                  <a:srgbClr val="3517E9"/>
                </a:solidFill>
                <a:latin typeface="Book Antiqua" pitchFamily="18" charset="0"/>
              </a:rPr>
              <a:t/>
            </a:r>
            <a:br>
              <a:rPr lang="tr-TR" dirty="0">
                <a:solidFill>
                  <a:srgbClr val="3517E9"/>
                </a:solidFill>
                <a:latin typeface="Book Antiqua" pitchFamily="18" charset="0"/>
              </a:rPr>
            </a:br>
            <a:r>
              <a:rPr lang="tr-TR" b="1" i="1" dirty="0">
                <a:solidFill>
                  <a:srgbClr val="3517E9"/>
                </a:solidFill>
                <a:latin typeface="Book Antiqua" pitchFamily="18" charset="0"/>
              </a:rPr>
              <a:t>Dişlere  Zarar Verir  Mi?</a:t>
            </a:r>
            <a:r>
              <a:rPr lang="tr-TR" dirty="0">
                <a:solidFill>
                  <a:srgbClr val="3517E9"/>
                </a:solidFill>
                <a:latin typeface="Book Antiqua" pitchFamily="18" charset="0"/>
              </a:rPr>
              <a:t/>
            </a:r>
            <a:br>
              <a:rPr lang="tr-TR" dirty="0">
                <a:solidFill>
                  <a:srgbClr val="3517E9"/>
                </a:solidFill>
                <a:latin typeface="Book Antiqua" pitchFamily="18" charset="0"/>
              </a:rPr>
            </a:br>
            <a:endParaRPr lang="tr-TR" dirty="0">
              <a:solidFill>
                <a:srgbClr val="3517E9"/>
              </a:solidFill>
              <a:latin typeface="Book Antiqua" pitchFamily="18" charset="0"/>
            </a:endParaRPr>
          </a:p>
        </p:txBody>
      </p:sp>
      <p:sp>
        <p:nvSpPr>
          <p:cNvPr id="3" name="2 İçerik Yer Tutucusu"/>
          <p:cNvSpPr>
            <a:spLocks noGrp="1"/>
          </p:cNvSpPr>
          <p:nvPr>
            <p:ph idx="1"/>
          </p:nvPr>
        </p:nvSpPr>
        <p:spPr>
          <a:xfrm>
            <a:off x="285720" y="1571612"/>
            <a:ext cx="5472122" cy="2043114"/>
          </a:xfrm>
        </p:spPr>
        <p:txBody>
          <a:bodyPr>
            <a:normAutofit/>
          </a:bodyPr>
          <a:lstStyle/>
          <a:p>
            <a:pPr algn="ctr">
              <a:buNone/>
            </a:pPr>
            <a:r>
              <a:rPr lang="tr-TR" sz="2000" b="1" i="1" dirty="0">
                <a:latin typeface="Book Antiqua" pitchFamily="18" charset="0"/>
              </a:rPr>
              <a:t>Hamileliğin ilk aylarında görülen kusmalar dişler için risk oluşturur. Çünkü mide asidi dişlerde  </a:t>
            </a:r>
            <a:r>
              <a:rPr lang="tr-TR" sz="2000" b="1" i="1" dirty="0">
                <a:solidFill>
                  <a:srgbClr val="FF0000"/>
                </a:solidFill>
                <a:latin typeface="Book Antiqua" pitchFamily="18" charset="0"/>
              </a:rPr>
              <a:t>“erozyon” </a:t>
            </a:r>
            <a:r>
              <a:rPr lang="tr-TR" sz="2000" b="1" i="1" dirty="0">
                <a:latin typeface="Book Antiqua" pitchFamily="18" charset="0"/>
              </a:rPr>
              <a:t>adını verdiğimiz aşınmalara neden olabildiği gibi ağızda oluşan asitli ortam nedeniyle çürüklere de zemin hazırlar. </a:t>
            </a:r>
            <a:endParaRPr lang="tr-TR" sz="2000" dirty="0">
              <a:latin typeface="Book Antiqua" pitchFamily="18" charset="0"/>
            </a:endParaRPr>
          </a:p>
          <a:p>
            <a:pPr algn="ctr">
              <a:buNone/>
            </a:pPr>
            <a:endParaRPr lang="tr-TR" b="1" i="1" dirty="0" smtClean="0">
              <a:latin typeface="Book Antiqua" pitchFamily="18" charset="0"/>
            </a:endParaRPr>
          </a:p>
          <a:p>
            <a:endParaRPr lang="tr-TR" dirty="0"/>
          </a:p>
        </p:txBody>
      </p:sp>
      <p:pic>
        <p:nvPicPr>
          <p:cNvPr id="9217" name="Picture 1" descr="C:\Users\user\Documents\Downloads\asit-erozyonu-hk-8.jpg"/>
          <p:cNvPicPr>
            <a:picLocks noChangeAspect="1" noChangeArrowheads="1"/>
          </p:cNvPicPr>
          <p:nvPr/>
        </p:nvPicPr>
        <p:blipFill>
          <a:blip r:embed="rId2" cstate="print"/>
          <a:srcRect/>
          <a:stretch>
            <a:fillRect/>
          </a:stretch>
        </p:blipFill>
        <p:spPr bwMode="auto">
          <a:xfrm>
            <a:off x="5786446" y="2357430"/>
            <a:ext cx="3107553" cy="2071702"/>
          </a:xfrm>
          <a:prstGeom prst="rect">
            <a:avLst/>
          </a:prstGeom>
          <a:noFill/>
        </p:spPr>
      </p:pic>
      <p:sp>
        <p:nvSpPr>
          <p:cNvPr id="5" name="4 Dikdörtgen"/>
          <p:cNvSpPr/>
          <p:nvPr/>
        </p:nvSpPr>
        <p:spPr>
          <a:xfrm>
            <a:off x="785786" y="3857628"/>
            <a:ext cx="4572000" cy="1938992"/>
          </a:xfrm>
          <a:prstGeom prst="rect">
            <a:avLst/>
          </a:prstGeom>
        </p:spPr>
        <p:txBody>
          <a:bodyPr>
            <a:spAutoFit/>
          </a:bodyPr>
          <a:lstStyle/>
          <a:p>
            <a:pPr algn="ctr">
              <a:buNone/>
            </a:pPr>
            <a:r>
              <a:rPr lang="tr-TR" sz="2000" b="1" i="1" dirty="0" smtClean="0">
                <a:solidFill>
                  <a:srgbClr val="FF0000"/>
                </a:solidFill>
                <a:latin typeface="Book Antiqua" pitchFamily="18" charset="0"/>
              </a:rPr>
              <a:t>Dikkat :</a:t>
            </a:r>
            <a:r>
              <a:rPr lang="tr-TR" sz="2000" b="1" i="1" dirty="0" smtClean="0">
                <a:latin typeface="Book Antiqua" pitchFamily="18" charset="0"/>
              </a:rPr>
              <a:t>  Kusmadan hemen sonra diş fırçalamak dişlerdeki aşınmayı arttırır. Bunun yerine 3-5 dakika şekersiz sakız çiğnemek, ağzı suyla veya sodyum bikarbonatlı gargarayla çalkalamak daha doğrudur.</a:t>
            </a:r>
            <a:endParaRPr lang="tr-TR" sz="2000" dirty="0">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58204" cy="1417638"/>
          </a:xfrm>
        </p:spPr>
        <p:txBody>
          <a:bodyPr>
            <a:normAutofit fontScale="90000"/>
          </a:bodyPr>
          <a:lstStyle/>
          <a:p>
            <a:r>
              <a:rPr lang="tr-TR" b="1" i="1" dirty="0" smtClean="0">
                <a:solidFill>
                  <a:srgbClr val="3517E9"/>
                </a:solidFill>
                <a:latin typeface="Book Antiqua" pitchFamily="18" charset="0"/>
              </a:rPr>
              <a:t/>
            </a:r>
            <a:br>
              <a:rPr lang="tr-TR" b="1" i="1" dirty="0" smtClean="0">
                <a:solidFill>
                  <a:srgbClr val="3517E9"/>
                </a:solidFill>
                <a:latin typeface="Book Antiqua" pitchFamily="18" charset="0"/>
              </a:rPr>
            </a:br>
            <a:r>
              <a:rPr lang="tr-TR" b="1" i="1" dirty="0" smtClean="0">
                <a:solidFill>
                  <a:srgbClr val="3517E9"/>
                </a:solidFill>
                <a:latin typeface="Book Antiqua" pitchFamily="18" charset="0"/>
              </a:rPr>
              <a:t>Hamilelikte   </a:t>
            </a:r>
            <a:r>
              <a:rPr lang="tr-TR" b="1" i="1" dirty="0">
                <a:solidFill>
                  <a:srgbClr val="3517E9"/>
                </a:solidFill>
                <a:latin typeface="Book Antiqua" pitchFamily="18" charset="0"/>
              </a:rPr>
              <a:t>Beslenmenin</a:t>
            </a:r>
            <a:r>
              <a:rPr lang="tr-TR" dirty="0">
                <a:solidFill>
                  <a:srgbClr val="3517E9"/>
                </a:solidFill>
                <a:latin typeface="Book Antiqua" pitchFamily="18" charset="0"/>
              </a:rPr>
              <a:t/>
            </a:r>
            <a:br>
              <a:rPr lang="tr-TR" dirty="0">
                <a:solidFill>
                  <a:srgbClr val="3517E9"/>
                </a:solidFill>
                <a:latin typeface="Book Antiqua" pitchFamily="18" charset="0"/>
              </a:rPr>
            </a:br>
            <a:r>
              <a:rPr lang="tr-TR" b="1" i="1" dirty="0">
                <a:solidFill>
                  <a:srgbClr val="3517E9"/>
                </a:solidFill>
                <a:latin typeface="Book Antiqua" pitchFamily="18" charset="0"/>
              </a:rPr>
              <a:t>Diş   Sağlığı   Açısından   Önemi  Var Mıdır?</a:t>
            </a:r>
            <a:r>
              <a:rPr lang="tr-TR" dirty="0"/>
              <a:t/>
            </a:r>
            <a:br>
              <a:rPr lang="tr-TR" dirty="0"/>
            </a:br>
            <a:endParaRPr lang="tr-TR"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8193" name="Object 1"/>
          <p:cNvGraphicFramePr>
            <a:graphicFrameLocks noChangeAspect="1"/>
          </p:cNvGraphicFramePr>
          <p:nvPr/>
        </p:nvGraphicFramePr>
        <p:xfrm>
          <a:off x="5929322" y="2285992"/>
          <a:ext cx="2786082" cy="4179123"/>
        </p:xfrm>
        <a:graphic>
          <a:graphicData uri="http://schemas.openxmlformats.org/presentationml/2006/ole">
            <p:oleObj spid="_x0000_s8193" r:id="rId3" imgW="1142857" imgH="1714739" progId="">
              <p:embed/>
            </p:oleObj>
          </a:graphicData>
        </a:graphic>
      </p:graphicFrame>
      <p:sp>
        <p:nvSpPr>
          <p:cNvPr id="8197" name="Rectangle 5"/>
          <p:cNvSpPr>
            <a:spLocks noChangeArrowheads="1"/>
          </p:cNvSpPr>
          <p:nvPr/>
        </p:nvSpPr>
        <p:spPr bwMode="auto">
          <a:xfrm>
            <a:off x="2071670" y="57148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8198" name="Rectangle 6"/>
          <p:cNvSpPr>
            <a:spLocks noChangeArrowheads="1"/>
          </p:cNvSpPr>
          <p:nvPr/>
        </p:nvSpPr>
        <p:spPr bwMode="auto">
          <a:xfrm>
            <a:off x="285720" y="2285992"/>
            <a:ext cx="500062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rgbClr val="000000"/>
                </a:solidFill>
                <a:effectLst/>
                <a:latin typeface="Book Antiqua" pitchFamily="18" charset="0"/>
                <a:cs typeface="Arial" pitchFamily="34" charset="0"/>
              </a:rPr>
              <a:t>Bebeğin diş gelişimi anne karnında</a:t>
            </a:r>
            <a:endParaRPr kumimoji="0" lang="tr-TR" sz="20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tr-TR" sz="2000" b="1" i="1"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rPr>
              <a:t> başlar. Bu dönemde anne adayının</a:t>
            </a:r>
            <a:endParaRPr kumimoji="0" lang="tr-TR" sz="20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tr-TR" sz="2000" b="1" i="1"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rPr>
              <a:t> hem kendi sağlığı hem de bebeğinin</a:t>
            </a:r>
            <a:endParaRPr kumimoji="0" lang="tr-TR" sz="20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tr-TR" sz="2000" b="1" i="1"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rPr>
              <a:t> diş gelişimi için beslenmesine</a:t>
            </a:r>
            <a:endParaRPr kumimoji="0" lang="tr-TR" sz="20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tr-TR" sz="2000" b="1" i="1" u="none" strike="noStrike" cap="none" normalizeH="0" baseline="0" dirty="0" smtClean="0">
                <a:ln>
                  <a:noFill/>
                </a:ln>
                <a:solidFill>
                  <a:srgbClr val="000000"/>
                </a:solidFill>
                <a:effectLst/>
                <a:latin typeface="Book Antiqua" pitchFamily="18" charset="0"/>
                <a:ea typeface="Times New Roman" pitchFamily="18" charset="0"/>
                <a:cs typeface="Arial" pitchFamily="34" charset="0"/>
              </a:rPr>
              <a:t> dikkat etmesi gerekir.</a:t>
            </a:r>
            <a:r>
              <a:rPr kumimoji="0" lang="tr-TR" sz="2000" b="1" i="1" u="none" strike="noStrike" cap="none" normalizeH="0" baseline="0" dirty="0" smtClean="0">
                <a:ln>
                  <a:noFill/>
                </a:ln>
                <a:solidFill>
                  <a:srgbClr val="9900FF"/>
                </a:solidFill>
                <a:effectLst/>
                <a:latin typeface="Book Antiqua" pitchFamily="18" charset="0"/>
                <a:ea typeface="Times New Roman" pitchFamily="18" charset="0"/>
                <a:cs typeface="Arial" pitchFamily="34" charset="0"/>
              </a:rPr>
              <a:t> </a:t>
            </a: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Diş sağlığı için protein, A vitamini</a:t>
            </a:r>
            <a:endParaRPr kumimoji="0" lang="tr-TR" sz="20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(et, süt, yumurta, sarı sebze ve meyveler) C vitamini (narenciye, domates, çilek), D vitamini (et, süt, yumurta, balık) ve kalsiyumdan (süt ve süt ürünleri, yeşil yapraklı sebzeler) zengin gıdaların yeterince alınması gerekir.</a:t>
            </a:r>
            <a:endParaRPr kumimoji="0" lang="tr-TR" sz="20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5072074"/>
            <a:ext cx="8143932" cy="1143008"/>
          </a:xfrm>
        </p:spPr>
        <p:txBody>
          <a:bodyPr>
            <a:normAutofit/>
          </a:bodyPr>
          <a:lstStyle/>
          <a:p>
            <a:pPr lvl="0" algn="ctr">
              <a:buNone/>
            </a:pPr>
            <a:r>
              <a:rPr kumimoji="0" lang="tr-TR" sz="2000" b="1"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Beslenme ile ilgili  bir başka önemli nokta</a:t>
            </a:r>
            <a:r>
              <a:rPr kumimoji="0" lang="tr-TR" sz="2000" b="1" i="1" u="none" strike="noStrike" cap="none" normalizeH="0" dirty="0" smtClean="0">
                <a:ln>
                  <a:noFill/>
                </a:ln>
                <a:solidFill>
                  <a:schemeClr val="tx1"/>
                </a:solidFill>
                <a:effectLst/>
                <a:latin typeface="Book Antiqua" pitchFamily="18" charset="0"/>
                <a:ea typeface="Times New Roman" pitchFamily="18" charset="0"/>
                <a:cs typeface="Arial" pitchFamily="34" charset="0"/>
              </a:rPr>
              <a:t> </a:t>
            </a:r>
            <a:r>
              <a:rPr kumimoji="0" lang="tr-TR" sz="2000" b="1"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da hamilelikte beslenme biçiminin değişmesidir. Ara öğünlerin artması, sürekli atıştırma, tatlıya düşkünlük vs. dişleri temiz tutmayı güçleştirir.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algn="ctr">
              <a:buNone/>
            </a:pPr>
            <a:endParaRPr lang="tr-TR" dirty="0"/>
          </a:p>
        </p:txBody>
      </p:sp>
      <p:sp>
        <p:nvSpPr>
          <p:cNvPr id="4" name="1 Başlık"/>
          <p:cNvSpPr>
            <a:spLocks noGrp="1"/>
          </p:cNvSpPr>
          <p:nvPr>
            <p:ph type="title"/>
          </p:nvPr>
        </p:nvSpPr>
        <p:spPr>
          <a:xfrm>
            <a:off x="500034" y="0"/>
            <a:ext cx="8215370" cy="1928802"/>
          </a:xfrm>
        </p:spPr>
        <p:txBody>
          <a:bodyPr>
            <a:normAutofit fontScale="90000"/>
          </a:bodyPr>
          <a:lstStyle/>
          <a:p>
            <a:r>
              <a:rPr lang="tr-TR" b="1" i="1" dirty="0" smtClean="0">
                <a:solidFill>
                  <a:srgbClr val="3517E9"/>
                </a:solidFill>
                <a:latin typeface="Book Antiqua" pitchFamily="18" charset="0"/>
              </a:rPr>
              <a:t/>
            </a:r>
            <a:br>
              <a:rPr lang="tr-TR" b="1" i="1" dirty="0" smtClean="0">
                <a:solidFill>
                  <a:srgbClr val="3517E9"/>
                </a:solidFill>
                <a:latin typeface="Book Antiqua" pitchFamily="18" charset="0"/>
              </a:rPr>
            </a:br>
            <a:r>
              <a:rPr lang="tr-TR" b="1" i="1" dirty="0" smtClean="0">
                <a:solidFill>
                  <a:srgbClr val="3517E9"/>
                </a:solidFill>
                <a:latin typeface="Book Antiqua" pitchFamily="18" charset="0"/>
              </a:rPr>
              <a:t/>
            </a:r>
            <a:br>
              <a:rPr lang="tr-TR" b="1" i="1" dirty="0" smtClean="0">
                <a:solidFill>
                  <a:srgbClr val="3517E9"/>
                </a:solidFill>
                <a:latin typeface="Book Antiqua" pitchFamily="18" charset="0"/>
              </a:rPr>
            </a:br>
            <a:r>
              <a:rPr lang="tr-TR" b="1" i="1" dirty="0" smtClean="0">
                <a:solidFill>
                  <a:srgbClr val="3517E9"/>
                </a:solidFill>
                <a:latin typeface="Book Antiqua" pitchFamily="18" charset="0"/>
              </a:rPr>
              <a:t>Hamilelikte   </a:t>
            </a:r>
            <a:r>
              <a:rPr lang="tr-TR" b="1" i="1" dirty="0">
                <a:solidFill>
                  <a:srgbClr val="3517E9"/>
                </a:solidFill>
                <a:latin typeface="Book Antiqua" pitchFamily="18" charset="0"/>
              </a:rPr>
              <a:t>Beslenmenin</a:t>
            </a:r>
            <a:r>
              <a:rPr lang="tr-TR" dirty="0">
                <a:solidFill>
                  <a:srgbClr val="3517E9"/>
                </a:solidFill>
                <a:latin typeface="Book Antiqua" pitchFamily="18" charset="0"/>
              </a:rPr>
              <a:t/>
            </a:r>
            <a:br>
              <a:rPr lang="tr-TR" dirty="0">
                <a:solidFill>
                  <a:srgbClr val="3517E9"/>
                </a:solidFill>
                <a:latin typeface="Book Antiqua" pitchFamily="18" charset="0"/>
              </a:rPr>
            </a:br>
            <a:r>
              <a:rPr lang="tr-TR" b="1" i="1" dirty="0">
                <a:solidFill>
                  <a:srgbClr val="3517E9"/>
                </a:solidFill>
                <a:latin typeface="Book Antiqua" pitchFamily="18" charset="0"/>
              </a:rPr>
              <a:t>Diş   Sağlığı   Açısından   Önemi  Var Mıdır?</a:t>
            </a:r>
            <a:r>
              <a:rPr lang="tr-TR" dirty="0"/>
              <a:t/>
            </a:r>
            <a:br>
              <a:rPr lang="tr-TR" dirty="0"/>
            </a:br>
            <a:endParaRPr lang="tr-TR" dirty="0"/>
          </a:p>
        </p:txBody>
      </p:sp>
      <p:pic>
        <p:nvPicPr>
          <p:cNvPr id="41986" name="Picture 2" descr="C:\Users\user\Documents\Downloads\kola.jpg"/>
          <p:cNvPicPr>
            <a:picLocks noChangeAspect="1" noChangeArrowheads="1"/>
          </p:cNvPicPr>
          <p:nvPr/>
        </p:nvPicPr>
        <p:blipFill>
          <a:blip r:embed="rId2" cstate="print"/>
          <a:srcRect/>
          <a:stretch>
            <a:fillRect/>
          </a:stretch>
        </p:blipFill>
        <p:spPr bwMode="auto">
          <a:xfrm>
            <a:off x="928662" y="2928934"/>
            <a:ext cx="847725" cy="1190625"/>
          </a:xfrm>
          <a:prstGeom prst="rect">
            <a:avLst/>
          </a:prstGeom>
          <a:noFill/>
        </p:spPr>
      </p:pic>
      <p:pic>
        <p:nvPicPr>
          <p:cNvPr id="41987" name="Picture 3" descr="C:\Users\user\Documents\Downloads\aburcubur.jpg"/>
          <p:cNvPicPr>
            <a:picLocks noChangeAspect="1" noChangeArrowheads="1"/>
          </p:cNvPicPr>
          <p:nvPr/>
        </p:nvPicPr>
        <p:blipFill>
          <a:blip r:embed="rId3" cstate="print"/>
          <a:srcRect/>
          <a:stretch>
            <a:fillRect/>
          </a:stretch>
        </p:blipFill>
        <p:spPr bwMode="auto">
          <a:xfrm>
            <a:off x="6500826" y="2285992"/>
            <a:ext cx="1571625" cy="1981200"/>
          </a:xfrm>
          <a:prstGeom prst="rect">
            <a:avLst/>
          </a:prstGeom>
          <a:noFill/>
        </p:spPr>
      </p:pic>
      <p:pic>
        <p:nvPicPr>
          <p:cNvPr id="41988" name="Picture 4" descr="C:\Users\user\Documents\Downloads\little-pea-candy-in-a-bowl.jpg"/>
          <p:cNvPicPr>
            <a:picLocks noChangeAspect="1" noChangeArrowheads="1"/>
          </p:cNvPicPr>
          <p:nvPr/>
        </p:nvPicPr>
        <p:blipFill>
          <a:blip r:embed="rId4" cstate="print"/>
          <a:srcRect/>
          <a:stretch>
            <a:fillRect/>
          </a:stretch>
        </p:blipFill>
        <p:spPr bwMode="auto">
          <a:xfrm>
            <a:off x="2357422" y="2285992"/>
            <a:ext cx="3810000" cy="25336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1986"/>
                                        </p:tgtEl>
                                      </p:cBhvr>
                                      <p:by x="150000" y="150000"/>
                                    </p:animScale>
                                  </p:childTnLst>
                                </p:cTn>
                              </p:par>
                              <p:par>
                                <p:cTn id="12" presetID="6" presetClass="emph" presetSubtype="0" fill="hold" nodeType="withEffect">
                                  <p:stCondLst>
                                    <p:cond delay="0"/>
                                  </p:stCondLst>
                                  <p:childTnLst>
                                    <p:animScale>
                                      <p:cBhvr>
                                        <p:cTn id="13" dur="2000" fill="hold"/>
                                        <p:tgtEl>
                                          <p:spTgt spid="41988"/>
                                        </p:tgtEl>
                                      </p:cBhvr>
                                      <p:by x="150000" y="150000"/>
                                    </p:animScale>
                                  </p:childTnLst>
                                </p:cTn>
                              </p:par>
                              <p:par>
                                <p:cTn id="14" presetID="6" presetClass="emph" presetSubtype="0" fill="hold" nodeType="withEffect">
                                  <p:stCondLst>
                                    <p:cond delay="0"/>
                                  </p:stCondLst>
                                  <p:childTnLst>
                                    <p:animScale>
                                      <p:cBhvr>
                                        <p:cTn id="15" dur="2000" fill="hold"/>
                                        <p:tgtEl>
                                          <p:spTgt spid="4198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solidFill>
                  <a:srgbClr val="3517E9"/>
                </a:solidFill>
                <a:latin typeface="Book Antiqua" pitchFamily="18" charset="0"/>
              </a:rPr>
              <a:t>Bebek Annenin Dişlerinden Kalsiyum Çeker Mi?</a:t>
            </a:r>
            <a:endParaRPr lang="tr-TR" b="1" i="1" dirty="0">
              <a:solidFill>
                <a:srgbClr val="3517E9"/>
              </a:solidFill>
              <a:latin typeface="Book Antiqua" pitchFamily="18" charset="0"/>
            </a:endParaRPr>
          </a:p>
        </p:txBody>
      </p:sp>
      <p:sp>
        <p:nvSpPr>
          <p:cNvPr id="3" name="2 İçerik Yer Tutucusu"/>
          <p:cNvSpPr>
            <a:spLocks noGrp="1"/>
          </p:cNvSpPr>
          <p:nvPr>
            <p:ph idx="1"/>
          </p:nvPr>
        </p:nvSpPr>
        <p:spPr>
          <a:xfrm>
            <a:off x="457200" y="1571612"/>
            <a:ext cx="3971924" cy="4786346"/>
          </a:xfrm>
        </p:spPr>
        <p:txBody>
          <a:bodyPr>
            <a:normAutofit/>
          </a:bodyPr>
          <a:lstStyle/>
          <a:p>
            <a:pPr marL="0" lvl="0" indent="449263" algn="ctr" eaLnBrk="0" fontAlgn="base" hangingPunct="0">
              <a:spcBef>
                <a:spcPct val="0"/>
              </a:spcBef>
              <a:spcAft>
                <a:spcPct val="0"/>
              </a:spcAft>
              <a:buNone/>
            </a:pPr>
            <a:r>
              <a:rPr kumimoji="0" lang="tr-TR" sz="2000" b="1"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Toplumumuzdaki yaygın kanının aksine </a:t>
            </a:r>
            <a:r>
              <a:rPr kumimoji="0" lang="tr-TR" sz="2000" b="1" i="1" u="none" strike="noStrike" cap="none" normalizeH="0" baseline="0" dirty="0" smtClean="0">
                <a:ln>
                  <a:noFill/>
                </a:ln>
                <a:solidFill>
                  <a:srgbClr val="CC0000"/>
                </a:solidFill>
                <a:effectLst/>
                <a:latin typeface="Book Antiqua" pitchFamily="18" charset="0"/>
                <a:ea typeface="Times New Roman" pitchFamily="18" charset="0"/>
                <a:cs typeface="Arial" pitchFamily="34" charset="0"/>
              </a:rPr>
              <a:t>bebek annenin dişlerinden kalsiyum çekmez</a:t>
            </a:r>
            <a:r>
              <a:rPr kumimoji="0" lang="tr-TR" sz="2000" b="1"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a:t>
            </a:r>
          </a:p>
          <a:p>
            <a:pPr marL="0" lvl="0" indent="449263" algn="ctr" eaLnBrk="0" fontAlgn="base" hangingPunct="0">
              <a:spcBef>
                <a:spcPct val="0"/>
              </a:spcBef>
              <a:spcAft>
                <a:spcPct val="0"/>
              </a:spcAft>
              <a:buNone/>
            </a:pPr>
            <a:r>
              <a:rPr kumimoji="0" lang="tr-TR" sz="2000" b="1"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p>
          <a:p>
            <a:pPr marL="0" lvl="0" indent="449263" algn="ctr" eaLnBrk="0" fontAlgn="base" hangingPunct="0">
              <a:spcBef>
                <a:spcPct val="0"/>
              </a:spcBef>
              <a:spcAft>
                <a:spcPct val="0"/>
              </a:spcAft>
              <a:buNone/>
            </a:pPr>
            <a:r>
              <a:rPr kumimoji="0" lang="tr-TR" sz="2000" b="1"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Çocuk ihtiyacı olan</a:t>
            </a:r>
            <a:r>
              <a:rPr kumimoji="0" lang="tr-TR" sz="2000" b="1" i="1" u="none" strike="noStrike" cap="none" normalizeH="0" dirty="0" smtClean="0">
                <a:ln>
                  <a:noFill/>
                </a:ln>
                <a:solidFill>
                  <a:schemeClr val="tx1"/>
                </a:solidFill>
                <a:effectLst/>
                <a:latin typeface="Book Antiqua" pitchFamily="18" charset="0"/>
                <a:ea typeface="Times New Roman" pitchFamily="18" charset="0"/>
                <a:cs typeface="Arial" pitchFamily="34" charset="0"/>
              </a:rPr>
              <a:t> </a:t>
            </a:r>
            <a:r>
              <a:rPr kumimoji="0" lang="tr-TR" sz="2000" b="1"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kalsiyumu annenin beslenmesinden alır. </a:t>
            </a:r>
          </a:p>
          <a:p>
            <a:pPr marL="0" lvl="0" indent="449263" algn="ctr" eaLnBrk="0" fontAlgn="base" hangingPunct="0">
              <a:spcBef>
                <a:spcPct val="0"/>
              </a:spcBef>
              <a:spcAft>
                <a:spcPct val="0"/>
              </a:spcAft>
              <a:buNone/>
            </a:pPr>
            <a:endParaRPr kumimoji="0" lang="tr-TR" sz="2000" b="1"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endParaRPr>
          </a:p>
          <a:p>
            <a:pPr marL="0" lvl="0" indent="449263" algn="ctr" eaLnBrk="0" fontAlgn="base" hangingPunct="0">
              <a:spcBef>
                <a:spcPct val="0"/>
              </a:spcBef>
              <a:spcAft>
                <a:spcPct val="0"/>
              </a:spcAft>
              <a:buNone/>
            </a:pPr>
            <a:r>
              <a:rPr kumimoji="0" lang="tr-TR" sz="2000" b="1"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Beslenme ile yeteri kadar kalsiyum alınmazsa bu annenin kemiklerinden karşılanır. </a:t>
            </a:r>
          </a:p>
          <a:p>
            <a:pPr marL="0" lvl="0" indent="449263" algn="ctr" eaLnBrk="0" fontAlgn="base" hangingPunct="0">
              <a:spcBef>
                <a:spcPct val="0"/>
              </a:spcBef>
              <a:spcAft>
                <a:spcPct val="0"/>
              </a:spcAft>
              <a:buNone/>
            </a:pPr>
            <a:r>
              <a:rPr kumimoji="0" lang="tr-TR" sz="2000" b="1"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Bu yüzden sizin ve bebeğinizin ihtiyacı olan günlük 1200-1500 mg. kalsiyum almalısınız. </a:t>
            </a:r>
            <a:endPar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endParaRPr lang="tr-TR" dirty="0"/>
          </a:p>
        </p:txBody>
      </p:sp>
      <p:pic>
        <p:nvPicPr>
          <p:cNvPr id="7169" name="Picture 1" descr="C:\Users\user\Documents\Downloads\tuep-bebek.jpg"/>
          <p:cNvPicPr>
            <a:picLocks noChangeAspect="1" noChangeArrowheads="1"/>
          </p:cNvPicPr>
          <p:nvPr/>
        </p:nvPicPr>
        <p:blipFill>
          <a:blip r:embed="rId2" cstate="print"/>
          <a:srcRect/>
          <a:stretch>
            <a:fillRect/>
          </a:stretch>
        </p:blipFill>
        <p:spPr bwMode="auto">
          <a:xfrm>
            <a:off x="4714876" y="1928802"/>
            <a:ext cx="4214842" cy="354815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16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solidFill>
                  <a:srgbClr val="3517E9"/>
                </a:solidFill>
                <a:latin typeface="Book Antiqua" pitchFamily="18" charset="0"/>
              </a:rPr>
              <a:t/>
            </a:r>
            <a:br>
              <a:rPr lang="tr-TR" b="1" i="1" dirty="0" smtClean="0">
                <a:solidFill>
                  <a:srgbClr val="3517E9"/>
                </a:solidFill>
                <a:latin typeface="Book Antiqua" pitchFamily="18" charset="0"/>
              </a:rPr>
            </a:br>
            <a:r>
              <a:rPr lang="tr-TR" b="1" i="1" dirty="0" smtClean="0">
                <a:solidFill>
                  <a:srgbClr val="3517E9"/>
                </a:solidFill>
                <a:latin typeface="Book Antiqua" pitchFamily="18" charset="0"/>
              </a:rPr>
              <a:t>Hamilelikte  </a:t>
            </a:r>
            <a:r>
              <a:rPr lang="tr-TR" b="1" i="1" dirty="0">
                <a:solidFill>
                  <a:srgbClr val="3517E9"/>
                </a:solidFill>
                <a:latin typeface="Book Antiqua" pitchFamily="18" charset="0"/>
              </a:rPr>
              <a:t>Diş Hekimine Gitmek Gerekir  Mi ?</a:t>
            </a:r>
            <a:r>
              <a:rPr lang="tr-TR" dirty="0"/>
              <a:t/>
            </a:r>
            <a:br>
              <a:rPr lang="tr-TR" dirty="0"/>
            </a:br>
            <a:endParaRPr lang="tr-TR" dirty="0"/>
          </a:p>
        </p:txBody>
      </p:sp>
      <p:sp>
        <p:nvSpPr>
          <p:cNvPr id="3" name="2 İçerik Yer Tutucusu"/>
          <p:cNvSpPr>
            <a:spLocks noGrp="1"/>
          </p:cNvSpPr>
          <p:nvPr>
            <p:ph idx="1"/>
          </p:nvPr>
        </p:nvSpPr>
        <p:spPr>
          <a:xfrm>
            <a:off x="457200" y="1428736"/>
            <a:ext cx="4257676" cy="5214974"/>
          </a:xfrm>
        </p:spPr>
        <p:txBody>
          <a:bodyPr>
            <a:noAutofit/>
          </a:bodyPr>
          <a:lstStyle/>
          <a:p>
            <a:pPr algn="ctr">
              <a:buNone/>
            </a:pPr>
            <a:endParaRPr lang="tr-TR" sz="2000" b="1" i="1" dirty="0" smtClean="0">
              <a:latin typeface="Book Antiqua" pitchFamily="18" charset="0"/>
            </a:endParaRPr>
          </a:p>
          <a:p>
            <a:pPr algn="ctr">
              <a:buNone/>
            </a:pPr>
            <a:r>
              <a:rPr lang="tr-TR" sz="2000" b="1" i="1" dirty="0" smtClean="0">
                <a:latin typeface="Book Antiqua" pitchFamily="18" charset="0"/>
              </a:rPr>
              <a:t>Bebek </a:t>
            </a:r>
            <a:r>
              <a:rPr lang="tr-TR" sz="2000" b="1" i="1" dirty="0">
                <a:latin typeface="Book Antiqua" pitchFamily="18" charset="0"/>
              </a:rPr>
              <a:t>sahibi olmayı düşünüyorsanız, öncesinde diş tedavilerinizi yaptırmak ve gerekli koruyucu önlemleri almak en doğrusudur. </a:t>
            </a:r>
            <a:endParaRPr lang="tr-TR" sz="2000" b="1" i="1" dirty="0" smtClean="0">
              <a:latin typeface="Book Antiqua" pitchFamily="18" charset="0"/>
            </a:endParaRPr>
          </a:p>
          <a:p>
            <a:pPr algn="ctr">
              <a:buNone/>
            </a:pPr>
            <a:r>
              <a:rPr lang="tr-TR" sz="2000" b="1" i="1" dirty="0" smtClean="0">
                <a:latin typeface="Book Antiqua" pitchFamily="18" charset="0"/>
              </a:rPr>
              <a:t>Hamilelik </a:t>
            </a:r>
            <a:r>
              <a:rPr lang="tr-TR" sz="2000" b="1" i="1" dirty="0">
                <a:latin typeface="Book Antiqua" pitchFamily="18" charset="0"/>
              </a:rPr>
              <a:t>başladıktan sonra ise diş hekiminize düzenli olarak kontrole giderek koruyucu uygulamalardan yararlanabilirsiz. Her 3 ayda bir temizlik yapılması uygundur. </a:t>
            </a:r>
            <a:endParaRPr lang="tr-TR" sz="2000" b="1" i="1" dirty="0" smtClean="0">
              <a:latin typeface="Book Antiqua" pitchFamily="18" charset="0"/>
            </a:endParaRPr>
          </a:p>
          <a:p>
            <a:pPr algn="ctr">
              <a:buNone/>
            </a:pPr>
            <a:r>
              <a:rPr lang="tr-TR" sz="2000" b="1" i="1" dirty="0" smtClean="0">
                <a:latin typeface="Book Antiqua" pitchFamily="18" charset="0"/>
              </a:rPr>
              <a:t>Diş </a:t>
            </a:r>
            <a:r>
              <a:rPr lang="tr-TR" sz="2000" b="1" i="1" dirty="0">
                <a:latin typeface="Book Antiqua" pitchFamily="18" charset="0"/>
              </a:rPr>
              <a:t>hekimi hamileliğin kalan dönemi için de bir koruyucu uygulama takvimi hazırlayacaktır.</a:t>
            </a:r>
            <a:endParaRPr lang="tr-TR" sz="2000" dirty="0">
              <a:latin typeface="Book Antiqua" pitchFamily="18" charset="0"/>
            </a:endParaRPr>
          </a:p>
          <a:p>
            <a:pPr algn="ctr">
              <a:buNone/>
            </a:pPr>
            <a:endParaRPr lang="tr-TR" sz="2000" dirty="0">
              <a:latin typeface="Book Antiqua" pitchFamily="18" charset="0"/>
            </a:endParaRPr>
          </a:p>
          <a:p>
            <a:pPr algn="ctr">
              <a:buNone/>
            </a:pPr>
            <a:r>
              <a:rPr lang="tr-TR" sz="2000" i="1" dirty="0">
                <a:latin typeface="Book Antiqua" pitchFamily="18" charset="0"/>
              </a:rPr>
              <a:t> </a:t>
            </a:r>
            <a:endParaRPr lang="tr-TR" sz="2000" dirty="0">
              <a:latin typeface="Book Antiqua" pitchFamily="18" charset="0"/>
            </a:endParaRPr>
          </a:p>
          <a:p>
            <a:endParaRPr lang="tr-TR" sz="2000" dirty="0"/>
          </a:p>
        </p:txBody>
      </p:sp>
      <p:pic>
        <p:nvPicPr>
          <p:cNvPr id="73729" name="Picture 1" descr="C:\Users\user\Documents\Downloads\img10.jpg"/>
          <p:cNvPicPr>
            <a:picLocks noChangeAspect="1" noChangeArrowheads="1"/>
          </p:cNvPicPr>
          <p:nvPr/>
        </p:nvPicPr>
        <p:blipFill>
          <a:blip r:embed="rId2" cstate="print"/>
          <a:srcRect/>
          <a:stretch>
            <a:fillRect/>
          </a:stretch>
        </p:blipFill>
        <p:spPr bwMode="auto">
          <a:xfrm>
            <a:off x="5000628" y="1928802"/>
            <a:ext cx="3515885" cy="307183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37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solidFill>
                  <a:srgbClr val="3517E9"/>
                </a:solidFill>
                <a:latin typeface="Book Antiqua" pitchFamily="18" charset="0"/>
              </a:rPr>
              <a:t>Hamilelikte  Diş Hekimine Gitmek Gerekir  Mi ?</a:t>
            </a:r>
            <a:endParaRPr lang="tr-TR" dirty="0"/>
          </a:p>
        </p:txBody>
      </p:sp>
      <p:sp>
        <p:nvSpPr>
          <p:cNvPr id="3" name="2 İçerik Yer Tutucusu"/>
          <p:cNvSpPr>
            <a:spLocks noGrp="1"/>
          </p:cNvSpPr>
          <p:nvPr>
            <p:ph idx="1"/>
          </p:nvPr>
        </p:nvSpPr>
        <p:spPr/>
        <p:txBody>
          <a:bodyPr>
            <a:normAutofit fontScale="85000" lnSpcReduction="20000"/>
          </a:bodyPr>
          <a:lstStyle/>
          <a:p>
            <a:pPr algn="ctr">
              <a:buNone/>
            </a:pPr>
            <a:r>
              <a:rPr lang="tr-TR" b="1" i="1" dirty="0" smtClean="0">
                <a:latin typeface="Book Antiqua" pitchFamily="18" charset="0"/>
              </a:rPr>
              <a:t>Hamileliğin ilk üç ayında ve son üç ayında  zorunlu olmadıkça karmaşık diş tedavilerinden uzak durmak gereklidir. </a:t>
            </a:r>
          </a:p>
          <a:p>
            <a:pPr algn="ctr">
              <a:buNone/>
            </a:pPr>
            <a:r>
              <a:rPr lang="tr-TR" b="1" i="1" dirty="0" smtClean="0">
                <a:latin typeface="Book Antiqua" pitchFamily="18" charset="0"/>
              </a:rPr>
              <a:t>Eğer tedavi zorunluysa diş hekiminiz sizin ve bebeğinizin zarar görmemesi için gerekli önlemleri alacaktır. </a:t>
            </a:r>
          </a:p>
          <a:p>
            <a:pPr algn="ctr">
              <a:buNone/>
            </a:pPr>
            <a:r>
              <a:rPr lang="tr-TR" b="1" i="1" dirty="0" smtClean="0">
                <a:latin typeface="Book Antiqua" pitchFamily="18" charset="0"/>
              </a:rPr>
              <a:t>Hamileliğin </a:t>
            </a:r>
            <a:r>
              <a:rPr lang="tr-TR" b="1" i="1" dirty="0" smtClean="0">
                <a:solidFill>
                  <a:srgbClr val="FF0000"/>
                </a:solidFill>
                <a:latin typeface="Book Antiqua" pitchFamily="18" charset="0"/>
              </a:rPr>
              <a:t>2. üç aylık dönemi </a:t>
            </a:r>
            <a:r>
              <a:rPr lang="tr-TR" b="1" i="1" dirty="0" smtClean="0">
                <a:latin typeface="Book Antiqua" pitchFamily="18" charset="0"/>
              </a:rPr>
              <a:t>diş tedavileri için daha uygundur.Bu konuda genel kural risk yaratan dişleri hemen tedavi etmek, çok uzun süreli ve acil olmayan tedavileri ise doğum sonrasına bırakmaktır.</a:t>
            </a:r>
            <a:endParaRPr lang="tr-TR" dirty="0" smtClean="0">
              <a:latin typeface="Book Antiqua" pitchFamily="18" charset="0"/>
            </a:endParaRPr>
          </a:p>
          <a:p>
            <a:pPr algn="ctr">
              <a:buNone/>
            </a:pPr>
            <a:r>
              <a:rPr lang="tr-TR" i="1" dirty="0" smtClean="0">
                <a:latin typeface="Book Antiqua" pitchFamily="18" charset="0"/>
              </a:rPr>
              <a:t> </a:t>
            </a:r>
            <a:endParaRPr lang="tr-TR"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solidFill>
                  <a:srgbClr val="3517E9"/>
                </a:solidFill>
                <a:latin typeface="Book Antiqua" pitchFamily="18" charset="0"/>
              </a:rPr>
              <a:t/>
            </a:r>
            <a:br>
              <a:rPr lang="tr-TR" b="1" i="1" dirty="0" smtClean="0">
                <a:solidFill>
                  <a:srgbClr val="3517E9"/>
                </a:solidFill>
                <a:latin typeface="Book Antiqua" pitchFamily="18" charset="0"/>
              </a:rPr>
            </a:br>
            <a:r>
              <a:rPr lang="tr-TR" b="1" i="1" dirty="0" smtClean="0">
                <a:solidFill>
                  <a:srgbClr val="3517E9"/>
                </a:solidFill>
                <a:latin typeface="Book Antiqua" pitchFamily="18" charset="0"/>
              </a:rPr>
              <a:t>Hamilelikte </a:t>
            </a:r>
            <a:r>
              <a:rPr lang="tr-TR" b="1" i="1" dirty="0">
                <a:solidFill>
                  <a:srgbClr val="3517E9"/>
                </a:solidFill>
                <a:latin typeface="Book Antiqua" pitchFamily="18" charset="0"/>
              </a:rPr>
              <a:t>anestezi (uyuşturma) yapılabilir mi?</a:t>
            </a:r>
            <a:r>
              <a:rPr lang="tr-TR" dirty="0"/>
              <a:t/>
            </a:r>
            <a:br>
              <a:rPr lang="tr-TR" dirty="0"/>
            </a:br>
            <a:endParaRPr lang="tr-TR" dirty="0"/>
          </a:p>
        </p:txBody>
      </p:sp>
      <p:sp>
        <p:nvSpPr>
          <p:cNvPr id="3" name="2 İçerik Yer Tutucusu"/>
          <p:cNvSpPr>
            <a:spLocks noGrp="1"/>
          </p:cNvSpPr>
          <p:nvPr>
            <p:ph idx="1"/>
          </p:nvPr>
        </p:nvSpPr>
        <p:spPr>
          <a:xfrm>
            <a:off x="457200" y="1600200"/>
            <a:ext cx="4972056" cy="4543444"/>
          </a:xfrm>
        </p:spPr>
        <p:txBody>
          <a:bodyPr>
            <a:normAutofit fontScale="92500" lnSpcReduction="10000"/>
          </a:bodyPr>
          <a:lstStyle/>
          <a:p>
            <a:pPr algn="ctr">
              <a:buNone/>
            </a:pPr>
            <a:endParaRPr lang="tr-TR" b="1" i="1" dirty="0" smtClean="0">
              <a:latin typeface="Book Antiqua" pitchFamily="18" charset="0"/>
            </a:endParaRPr>
          </a:p>
          <a:p>
            <a:pPr algn="ctr">
              <a:buNone/>
            </a:pPr>
            <a:r>
              <a:rPr lang="tr-TR" b="1" i="1" dirty="0" smtClean="0">
                <a:latin typeface="Book Antiqua" pitchFamily="18" charset="0"/>
              </a:rPr>
              <a:t>Evet, doktorunuz </a:t>
            </a:r>
            <a:r>
              <a:rPr lang="tr-TR" b="1" i="1" u="sng" dirty="0" smtClean="0">
                <a:latin typeface="Book Antiqua" pitchFamily="18" charset="0"/>
              </a:rPr>
              <a:t>gerekli önlemleri alarak </a:t>
            </a:r>
            <a:r>
              <a:rPr lang="tr-TR" b="1" i="1" dirty="0" smtClean="0">
                <a:latin typeface="Book Antiqua" pitchFamily="18" charset="0"/>
              </a:rPr>
              <a:t>size </a:t>
            </a:r>
            <a:r>
              <a:rPr lang="tr-TR" b="1" i="1" dirty="0" smtClean="0">
                <a:solidFill>
                  <a:srgbClr val="FF0000"/>
                </a:solidFill>
                <a:latin typeface="Book Antiqua" pitchFamily="18" charset="0"/>
              </a:rPr>
              <a:t>lokal anestezi </a:t>
            </a:r>
            <a:r>
              <a:rPr lang="tr-TR" b="1" i="1" dirty="0" smtClean="0">
                <a:latin typeface="Book Antiqua" pitchFamily="18" charset="0"/>
              </a:rPr>
              <a:t>uygulayabilir. </a:t>
            </a:r>
          </a:p>
          <a:p>
            <a:pPr algn="ctr">
              <a:buNone/>
            </a:pPr>
            <a:r>
              <a:rPr lang="tr-TR" b="1" i="1" dirty="0" smtClean="0">
                <a:latin typeface="Book Antiqua" pitchFamily="18" charset="0"/>
              </a:rPr>
              <a:t>Bu durumda ağrı duymayacağınız için daha az gerginlik hissedersiniz.</a:t>
            </a:r>
            <a:r>
              <a:rPr lang="tr-TR" b="1" dirty="0" smtClean="0">
                <a:latin typeface="Book Antiqua" pitchFamily="18" charset="0"/>
              </a:rPr>
              <a:t/>
            </a:r>
            <a:br>
              <a:rPr lang="tr-TR" b="1" dirty="0" smtClean="0">
                <a:latin typeface="Book Antiqua" pitchFamily="18" charset="0"/>
              </a:rPr>
            </a:br>
            <a:endParaRPr lang="tr-TR" b="1" dirty="0">
              <a:latin typeface="Book Antiqua" pitchFamily="18" charset="0"/>
            </a:endParaRPr>
          </a:p>
        </p:txBody>
      </p:sp>
      <p:pic>
        <p:nvPicPr>
          <p:cNvPr id="5121" name="Picture 1" descr="C:\Users\user\Documents\Downloads\syringe2.jpg"/>
          <p:cNvPicPr>
            <a:picLocks noChangeAspect="1" noChangeArrowheads="1"/>
          </p:cNvPicPr>
          <p:nvPr/>
        </p:nvPicPr>
        <p:blipFill>
          <a:blip r:embed="rId2" cstate="print"/>
          <a:srcRect/>
          <a:stretch>
            <a:fillRect/>
          </a:stretch>
        </p:blipFill>
        <p:spPr bwMode="auto">
          <a:xfrm>
            <a:off x="5643570" y="2000240"/>
            <a:ext cx="2737104" cy="36576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1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solidFill>
                  <a:srgbClr val="3517E9"/>
                </a:solidFill>
                <a:latin typeface="Book Antiqua" pitchFamily="18" charset="0"/>
              </a:rPr>
              <a:t/>
            </a:r>
            <a:br>
              <a:rPr lang="tr-TR" b="1" i="1" dirty="0" smtClean="0">
                <a:solidFill>
                  <a:srgbClr val="3517E9"/>
                </a:solidFill>
                <a:latin typeface="Book Antiqua" pitchFamily="18" charset="0"/>
              </a:rPr>
            </a:br>
            <a:r>
              <a:rPr lang="tr-TR" b="1" i="1" dirty="0" smtClean="0">
                <a:solidFill>
                  <a:srgbClr val="3517E9"/>
                </a:solidFill>
                <a:latin typeface="Book Antiqua" pitchFamily="18" charset="0"/>
              </a:rPr>
              <a:t>Hamilelikte </a:t>
            </a:r>
            <a:r>
              <a:rPr lang="tr-TR" b="1" i="1" dirty="0">
                <a:solidFill>
                  <a:srgbClr val="3517E9"/>
                </a:solidFill>
                <a:latin typeface="Book Antiqua" pitchFamily="18" charset="0"/>
              </a:rPr>
              <a:t>röntgen çekilebilir mi?</a:t>
            </a:r>
            <a:r>
              <a:rPr lang="tr-TR" dirty="0">
                <a:solidFill>
                  <a:srgbClr val="3517E9"/>
                </a:solidFill>
                <a:latin typeface="Book Antiqua" pitchFamily="18" charset="0"/>
              </a:rPr>
              <a:t/>
            </a:r>
            <a:br>
              <a:rPr lang="tr-TR" dirty="0">
                <a:solidFill>
                  <a:srgbClr val="3517E9"/>
                </a:solidFill>
                <a:latin typeface="Book Antiqua" pitchFamily="18" charset="0"/>
              </a:rPr>
            </a:br>
            <a:endParaRPr lang="tr-TR" dirty="0">
              <a:solidFill>
                <a:srgbClr val="3517E9"/>
              </a:solidFill>
              <a:latin typeface="Book Antiqua" pitchFamily="18" charset="0"/>
            </a:endParaRPr>
          </a:p>
        </p:txBody>
      </p:sp>
      <p:sp>
        <p:nvSpPr>
          <p:cNvPr id="3" name="2 İçerik Yer Tutucusu"/>
          <p:cNvSpPr>
            <a:spLocks noGrp="1"/>
          </p:cNvSpPr>
          <p:nvPr>
            <p:ph idx="1"/>
          </p:nvPr>
        </p:nvSpPr>
        <p:spPr>
          <a:xfrm>
            <a:off x="457200" y="1600200"/>
            <a:ext cx="4829180" cy="4900634"/>
          </a:xfrm>
        </p:spPr>
        <p:txBody>
          <a:bodyPr>
            <a:normAutofit fontScale="77500" lnSpcReduction="20000"/>
          </a:bodyPr>
          <a:lstStyle/>
          <a:p>
            <a:pPr algn="ctr">
              <a:buNone/>
            </a:pPr>
            <a:r>
              <a:rPr lang="tr-TR" b="1" i="1" dirty="0">
                <a:latin typeface="Book Antiqua" pitchFamily="18" charset="0"/>
              </a:rPr>
              <a:t>Diş hekimliğinde çekilen röntgenlerde verilen radyasyon miktarı çok az ve karın bölgesine çok yakın değilse de </a:t>
            </a:r>
            <a:r>
              <a:rPr lang="tr-TR" b="1" i="1" dirty="0">
                <a:solidFill>
                  <a:srgbClr val="FF0000"/>
                </a:solidFill>
                <a:latin typeface="Book Antiqua" pitchFamily="18" charset="0"/>
              </a:rPr>
              <a:t>sadece zorunlu hallerde </a:t>
            </a:r>
            <a:r>
              <a:rPr lang="tr-TR" b="1" i="1" dirty="0" smtClean="0">
                <a:latin typeface="Book Antiqua" pitchFamily="18" charset="0"/>
              </a:rPr>
              <a:t>, bebeğin </a:t>
            </a:r>
            <a:r>
              <a:rPr lang="tr-TR" b="1" i="1" dirty="0">
                <a:latin typeface="Book Antiqua" pitchFamily="18" charset="0"/>
              </a:rPr>
              <a:t>ışın almasını önlemek için mutlaka </a:t>
            </a:r>
            <a:r>
              <a:rPr lang="tr-TR" b="1" i="1" dirty="0">
                <a:solidFill>
                  <a:srgbClr val="FF0000"/>
                </a:solidFill>
                <a:latin typeface="Book Antiqua" pitchFamily="18" charset="0"/>
              </a:rPr>
              <a:t>kurşun önlük </a:t>
            </a:r>
            <a:r>
              <a:rPr lang="tr-TR" b="1" i="1" dirty="0">
                <a:latin typeface="Book Antiqua" pitchFamily="18" charset="0"/>
              </a:rPr>
              <a:t>kullanılarak çekilebilir. </a:t>
            </a:r>
            <a:endParaRPr lang="tr-TR" b="1" i="1" dirty="0" smtClean="0">
              <a:latin typeface="Book Antiqua" pitchFamily="18" charset="0"/>
            </a:endParaRPr>
          </a:p>
          <a:p>
            <a:pPr algn="ctr">
              <a:buNone/>
            </a:pPr>
            <a:r>
              <a:rPr lang="tr-TR" b="1" i="1" dirty="0" smtClean="0">
                <a:latin typeface="Book Antiqua" pitchFamily="18" charset="0"/>
              </a:rPr>
              <a:t>Yine </a:t>
            </a:r>
            <a:r>
              <a:rPr lang="tr-TR" b="1" i="1" dirty="0">
                <a:latin typeface="Book Antiqua" pitchFamily="18" charset="0"/>
              </a:rPr>
              <a:t>de hamilelik boyunca  film çekilmesinden kaçınmak en doğrusudur. Diş hekiminizi hamile olduğunuz konusunda mutlaka uyarın!</a:t>
            </a:r>
            <a:endParaRPr lang="tr-TR" dirty="0">
              <a:latin typeface="Book Antiqua" pitchFamily="18" charset="0"/>
            </a:endParaRPr>
          </a:p>
          <a:p>
            <a:endParaRPr lang="tr-TR" dirty="0"/>
          </a:p>
        </p:txBody>
      </p:sp>
      <p:pic>
        <p:nvPicPr>
          <p:cNvPr id="4097" name="Picture 1" descr="C:\Users\user\Documents\Downloads\dis-rontgeni-034200db-tteer.jpg"/>
          <p:cNvPicPr>
            <a:picLocks noChangeAspect="1" noChangeArrowheads="1"/>
          </p:cNvPicPr>
          <p:nvPr/>
        </p:nvPicPr>
        <p:blipFill>
          <a:blip r:embed="rId2" cstate="print"/>
          <a:srcRect/>
          <a:stretch>
            <a:fillRect/>
          </a:stretch>
        </p:blipFill>
        <p:spPr bwMode="auto">
          <a:xfrm>
            <a:off x="5286380" y="1928802"/>
            <a:ext cx="3070768" cy="285752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09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Oval"/>
          <p:cNvSpPr/>
          <p:nvPr/>
        </p:nvSpPr>
        <p:spPr>
          <a:xfrm>
            <a:off x="2000232" y="2214554"/>
            <a:ext cx="5357850" cy="3143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i="1" dirty="0" smtClean="0">
                <a:latin typeface="Book Antiqua" pitchFamily="18" charset="0"/>
              </a:rPr>
              <a:t>Türkiye’de </a:t>
            </a:r>
            <a:br>
              <a:rPr lang="tr-TR" sz="4000" b="1" i="1" dirty="0" smtClean="0">
                <a:latin typeface="Book Antiqua" pitchFamily="18" charset="0"/>
              </a:rPr>
            </a:br>
            <a:r>
              <a:rPr lang="tr-TR" sz="4000" b="1" i="1" dirty="0" smtClean="0">
                <a:latin typeface="Book Antiqua" pitchFamily="18" charset="0"/>
              </a:rPr>
              <a:t>ağız diş sağlığı nasıl?</a:t>
            </a:r>
            <a:endParaRPr lang="tr-TR" sz="4000" b="1" i="1" dirty="0">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solidFill>
                  <a:srgbClr val="3517E9"/>
                </a:solidFill>
                <a:latin typeface="Book Antiqua" pitchFamily="18" charset="0"/>
              </a:rPr>
              <a:t/>
            </a:r>
            <a:br>
              <a:rPr lang="tr-TR" b="1" i="1" dirty="0" smtClean="0">
                <a:solidFill>
                  <a:srgbClr val="3517E9"/>
                </a:solidFill>
                <a:latin typeface="Book Antiqua" pitchFamily="18" charset="0"/>
              </a:rPr>
            </a:br>
            <a:r>
              <a:rPr lang="tr-TR" b="1" i="1" dirty="0" smtClean="0">
                <a:solidFill>
                  <a:srgbClr val="3517E9"/>
                </a:solidFill>
                <a:latin typeface="Book Antiqua" pitchFamily="18" charset="0"/>
              </a:rPr>
              <a:t>Hamilelikte </a:t>
            </a:r>
            <a:r>
              <a:rPr lang="tr-TR" b="1" i="1" dirty="0" err="1">
                <a:solidFill>
                  <a:srgbClr val="3517E9"/>
                </a:solidFill>
                <a:latin typeface="Book Antiqua" pitchFamily="18" charset="0"/>
              </a:rPr>
              <a:t>Fluor</a:t>
            </a:r>
            <a:r>
              <a:rPr lang="tr-TR" b="1" i="1" dirty="0">
                <a:solidFill>
                  <a:srgbClr val="3517E9"/>
                </a:solidFill>
                <a:latin typeface="Book Antiqua" pitchFamily="18" charset="0"/>
              </a:rPr>
              <a:t> Tableti Almak Gerekli Midir?</a:t>
            </a:r>
            <a:r>
              <a:rPr lang="tr-TR" dirty="0"/>
              <a:t/>
            </a:r>
            <a:br>
              <a:rPr lang="tr-TR" dirty="0"/>
            </a:br>
            <a:endParaRPr lang="tr-TR" dirty="0"/>
          </a:p>
        </p:txBody>
      </p:sp>
      <p:sp>
        <p:nvSpPr>
          <p:cNvPr id="3" name="2 İçerik Yer Tutucusu"/>
          <p:cNvSpPr>
            <a:spLocks noGrp="1"/>
          </p:cNvSpPr>
          <p:nvPr>
            <p:ph idx="1"/>
          </p:nvPr>
        </p:nvSpPr>
        <p:spPr>
          <a:xfrm>
            <a:off x="285720" y="1785926"/>
            <a:ext cx="4543428" cy="5257800"/>
          </a:xfrm>
        </p:spPr>
        <p:txBody>
          <a:bodyPr/>
          <a:lstStyle/>
          <a:p>
            <a:pPr algn="ctr">
              <a:buNone/>
            </a:pPr>
            <a:r>
              <a:rPr lang="tr-TR" sz="2800" b="1" i="1" dirty="0" err="1">
                <a:latin typeface="Book Antiqua" pitchFamily="18" charset="0"/>
              </a:rPr>
              <a:t>Fluor</a:t>
            </a:r>
            <a:r>
              <a:rPr lang="tr-TR" sz="2800" b="1" i="1" dirty="0">
                <a:latin typeface="Book Antiqua" pitchFamily="18" charset="0"/>
              </a:rPr>
              <a:t> plasentadan geçmediği için </a:t>
            </a:r>
            <a:r>
              <a:rPr lang="tr-TR" sz="2800" b="1" i="1" dirty="0" err="1">
                <a:latin typeface="Book Antiqua" pitchFamily="18" charset="0"/>
              </a:rPr>
              <a:t>fluor</a:t>
            </a:r>
            <a:r>
              <a:rPr lang="tr-TR" sz="2800" b="1" i="1" dirty="0">
                <a:latin typeface="Book Antiqua" pitchFamily="18" charset="0"/>
              </a:rPr>
              <a:t> tabletinin bebeğinize yararı olmaz, bunun yerine diş hekiminizden sizin dişlerinize </a:t>
            </a:r>
            <a:r>
              <a:rPr lang="tr-TR" sz="2800" b="1" i="1" dirty="0">
                <a:solidFill>
                  <a:srgbClr val="FF0000"/>
                </a:solidFill>
                <a:latin typeface="Book Antiqua" pitchFamily="18" charset="0"/>
              </a:rPr>
              <a:t>lokal olarak </a:t>
            </a:r>
            <a:r>
              <a:rPr lang="tr-TR" sz="2800" b="1" i="1" dirty="0" err="1">
                <a:latin typeface="Book Antiqua" pitchFamily="18" charset="0"/>
              </a:rPr>
              <a:t>fluor</a:t>
            </a:r>
            <a:r>
              <a:rPr lang="tr-TR" sz="2800" b="1" i="1" dirty="0">
                <a:latin typeface="Book Antiqua" pitchFamily="18" charset="0"/>
              </a:rPr>
              <a:t> uygulamasını isteyebilirsiniz. </a:t>
            </a:r>
            <a:endParaRPr lang="tr-TR" sz="2800" dirty="0">
              <a:latin typeface="Book Antiqua" pitchFamily="18" charset="0"/>
            </a:endParaRPr>
          </a:p>
          <a:p>
            <a:endParaRPr lang="tr-TR" dirty="0"/>
          </a:p>
        </p:txBody>
      </p:sp>
      <p:pic>
        <p:nvPicPr>
          <p:cNvPr id="3073" name="Picture 1" descr="C:\Users\user\Documents\Downloads\images.jpg"/>
          <p:cNvPicPr>
            <a:picLocks noChangeAspect="1" noChangeArrowheads="1"/>
          </p:cNvPicPr>
          <p:nvPr/>
        </p:nvPicPr>
        <p:blipFill>
          <a:blip r:embed="rId2" cstate="print"/>
          <a:srcRect/>
          <a:stretch>
            <a:fillRect/>
          </a:stretch>
        </p:blipFill>
        <p:spPr bwMode="auto">
          <a:xfrm>
            <a:off x="4786314" y="1928802"/>
            <a:ext cx="4012158" cy="300039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00042"/>
            <a:ext cx="8501122" cy="1714512"/>
          </a:xfrm>
        </p:spPr>
        <p:txBody>
          <a:bodyPr>
            <a:normAutofit fontScale="90000"/>
          </a:bodyPr>
          <a:lstStyle/>
          <a:p>
            <a:r>
              <a:rPr lang="tr-TR" b="1" i="1" dirty="0">
                <a:solidFill>
                  <a:srgbClr val="3517E9"/>
                </a:solidFill>
                <a:latin typeface="Book Antiqua" pitchFamily="18" charset="0"/>
              </a:rPr>
              <a:t>"Hamileyken </a:t>
            </a:r>
            <a:r>
              <a:rPr lang="tr-TR" b="1" i="1" dirty="0" smtClean="0">
                <a:solidFill>
                  <a:srgbClr val="3517E9"/>
                </a:solidFill>
                <a:latin typeface="Book Antiqua" pitchFamily="18" charset="0"/>
              </a:rPr>
              <a:t>antibiyotik kullandım </a:t>
            </a:r>
            <a:r>
              <a:rPr lang="tr-TR" b="1" i="1" dirty="0">
                <a:solidFill>
                  <a:srgbClr val="3517E9"/>
                </a:solidFill>
                <a:latin typeface="Book Antiqua" pitchFamily="18" charset="0"/>
              </a:rPr>
              <a:t>bebeğimin dişleri etkilenir mi</a:t>
            </a:r>
            <a:r>
              <a:rPr lang="tr-TR" b="1" i="1" dirty="0" smtClean="0">
                <a:solidFill>
                  <a:srgbClr val="3517E9"/>
                </a:solidFill>
                <a:latin typeface="Book Antiqua" pitchFamily="18" charset="0"/>
              </a:rPr>
              <a:t>? " </a:t>
            </a:r>
            <a:r>
              <a:rPr lang="tr-TR" b="1" i="1" dirty="0">
                <a:solidFill>
                  <a:srgbClr val="3517E9"/>
                </a:solidFill>
                <a:latin typeface="Book Antiqua" pitchFamily="18" charset="0"/>
              </a:rPr>
              <a:t/>
            </a:r>
            <a:br>
              <a:rPr lang="tr-TR" b="1" i="1" dirty="0">
                <a:solidFill>
                  <a:srgbClr val="3517E9"/>
                </a:solidFill>
                <a:latin typeface="Book Antiqua" pitchFamily="18" charset="0"/>
              </a:rPr>
            </a:br>
            <a:endParaRPr lang="tr-TR" b="1" i="1" dirty="0">
              <a:solidFill>
                <a:srgbClr val="3517E9"/>
              </a:solidFill>
              <a:latin typeface="Book Antiqua" pitchFamily="18" charset="0"/>
            </a:endParaRPr>
          </a:p>
        </p:txBody>
      </p:sp>
      <p:sp>
        <p:nvSpPr>
          <p:cNvPr id="3" name="2 İçerik Yer Tutucusu"/>
          <p:cNvSpPr>
            <a:spLocks noGrp="1"/>
          </p:cNvSpPr>
          <p:nvPr>
            <p:ph idx="1"/>
          </p:nvPr>
        </p:nvSpPr>
        <p:spPr>
          <a:xfrm>
            <a:off x="0" y="1785926"/>
            <a:ext cx="5429256" cy="4572032"/>
          </a:xfrm>
        </p:spPr>
        <p:txBody>
          <a:bodyPr>
            <a:normAutofit fontScale="92500" lnSpcReduction="10000"/>
          </a:bodyPr>
          <a:lstStyle/>
          <a:p>
            <a:pPr algn="ctr">
              <a:buNone/>
            </a:pPr>
            <a:r>
              <a:rPr lang="tr-TR" sz="2800" b="1" i="1" dirty="0">
                <a:latin typeface="Book Antiqua" pitchFamily="18" charset="0"/>
              </a:rPr>
              <a:t>Bu dönemde bilinçsiz ilaç kullanımından kaçınılması </a:t>
            </a:r>
            <a:r>
              <a:rPr lang="tr-TR" sz="2800" b="1" i="1" dirty="0" smtClean="0">
                <a:latin typeface="Book Antiqua" pitchFamily="18" charset="0"/>
              </a:rPr>
              <a:t>gerekir. </a:t>
            </a:r>
            <a:r>
              <a:rPr lang="tr-TR" sz="2800" b="1" i="1" dirty="0">
                <a:latin typeface="Book Antiqua" pitchFamily="18" charset="0"/>
              </a:rPr>
              <a:t>Ancak kullanılan her antibiyotiğin bebeğin dişlerinde lekelenmelere neden olduğu kanısı yanlıştır. </a:t>
            </a:r>
            <a:endParaRPr lang="tr-TR" sz="2800" b="1" i="1" dirty="0" smtClean="0">
              <a:latin typeface="Book Antiqua" pitchFamily="18" charset="0"/>
            </a:endParaRPr>
          </a:p>
          <a:p>
            <a:pPr algn="ctr">
              <a:buNone/>
            </a:pPr>
            <a:r>
              <a:rPr lang="tr-TR" sz="2800" b="1" i="1" dirty="0" smtClean="0">
                <a:latin typeface="Book Antiqua" pitchFamily="18" charset="0"/>
              </a:rPr>
              <a:t>Dişlerde </a:t>
            </a:r>
            <a:r>
              <a:rPr lang="tr-TR" sz="2800" b="1" i="1" dirty="0">
                <a:latin typeface="Book Antiqua" pitchFamily="18" charset="0"/>
              </a:rPr>
              <a:t>renklenmelere neden olan antibiyotik </a:t>
            </a:r>
            <a:r>
              <a:rPr lang="tr-TR" sz="2800" b="1" i="1" dirty="0" smtClean="0">
                <a:latin typeface="Book Antiqua" pitchFamily="18" charset="0"/>
              </a:rPr>
              <a:t>grubu</a:t>
            </a:r>
          </a:p>
          <a:p>
            <a:pPr algn="ctr">
              <a:buNone/>
            </a:pPr>
            <a:r>
              <a:rPr lang="tr-TR" sz="2800" b="1" i="1" dirty="0" smtClean="0">
                <a:latin typeface="Book Antiqua" pitchFamily="18" charset="0"/>
              </a:rPr>
              <a:t> </a:t>
            </a:r>
            <a:r>
              <a:rPr lang="tr-TR" sz="2800" b="1" i="1" dirty="0">
                <a:latin typeface="Book Antiqua" pitchFamily="18" charset="0"/>
              </a:rPr>
              <a:t>"</a:t>
            </a:r>
            <a:r>
              <a:rPr lang="tr-TR" sz="2800" b="1" i="1" dirty="0" err="1">
                <a:latin typeface="Book Antiqua" pitchFamily="18" charset="0"/>
              </a:rPr>
              <a:t>tetrasiklinler"dir</a:t>
            </a:r>
            <a:r>
              <a:rPr lang="tr-TR" sz="2800" b="1" i="1" dirty="0">
                <a:latin typeface="Book Antiqua" pitchFamily="18" charset="0"/>
              </a:rPr>
              <a:t>. Bunun dışındaki antibiyotiklerin renklenme yaptığı kanıtlanamamıştır. </a:t>
            </a:r>
          </a:p>
          <a:p>
            <a:endParaRPr lang="tr-TR" dirty="0"/>
          </a:p>
        </p:txBody>
      </p:sp>
      <p:pic>
        <p:nvPicPr>
          <p:cNvPr id="44034" name="Picture 2" descr="C:\Users\user\Documents\Downloads\images (1).jpg"/>
          <p:cNvPicPr>
            <a:picLocks noChangeAspect="1" noChangeArrowheads="1"/>
          </p:cNvPicPr>
          <p:nvPr/>
        </p:nvPicPr>
        <p:blipFill>
          <a:blip r:embed="rId2" cstate="print"/>
          <a:srcRect/>
          <a:stretch>
            <a:fillRect/>
          </a:stretch>
        </p:blipFill>
        <p:spPr bwMode="auto">
          <a:xfrm>
            <a:off x="5572133" y="2143116"/>
            <a:ext cx="3304008" cy="250033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403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i="1" dirty="0" smtClean="0">
                <a:solidFill>
                  <a:srgbClr val="3517E9"/>
                </a:solidFill>
                <a:latin typeface="Book Antiqua" pitchFamily="18" charset="0"/>
              </a:rPr>
              <a:t>Ne yapmalı?</a:t>
            </a:r>
            <a:endParaRPr lang="tr-TR" sz="4000" b="1" i="1" dirty="0">
              <a:solidFill>
                <a:srgbClr val="3517E9"/>
              </a:solidFill>
              <a:latin typeface="Book Antiqua" pitchFamily="18" charset="0"/>
            </a:endParaRPr>
          </a:p>
        </p:txBody>
      </p:sp>
      <p:sp>
        <p:nvSpPr>
          <p:cNvPr id="3" name="2 İçerik Yer Tutucusu"/>
          <p:cNvSpPr>
            <a:spLocks noGrp="1"/>
          </p:cNvSpPr>
          <p:nvPr>
            <p:ph idx="1"/>
          </p:nvPr>
        </p:nvSpPr>
        <p:spPr>
          <a:xfrm>
            <a:off x="457200" y="1600201"/>
            <a:ext cx="8258204" cy="1257296"/>
          </a:xfrm>
        </p:spPr>
        <p:txBody>
          <a:bodyPr/>
          <a:lstStyle/>
          <a:p>
            <a:pPr algn="ctr">
              <a:buNone/>
            </a:pPr>
            <a:r>
              <a:rPr lang="tr-TR" b="1" i="1" dirty="0" smtClean="0">
                <a:latin typeface="Book Antiqua" pitchFamily="18" charset="0"/>
              </a:rPr>
              <a:t>Sebebe yönelik tedavi </a:t>
            </a:r>
            <a:endParaRPr lang="tr-TR" dirty="0">
              <a:latin typeface="Book Antiqua" pitchFamily="18" charset="0"/>
            </a:endParaRPr>
          </a:p>
        </p:txBody>
      </p:sp>
      <p:sp>
        <p:nvSpPr>
          <p:cNvPr id="4" name="2 İçerik Yer Tutucusu"/>
          <p:cNvSpPr txBox="1">
            <a:spLocks/>
          </p:cNvSpPr>
          <p:nvPr/>
        </p:nvSpPr>
        <p:spPr>
          <a:xfrm>
            <a:off x="571472" y="3357562"/>
            <a:ext cx="8258204" cy="125729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1" i="1" u="none" strike="noStrike" kern="1200" cap="none" spc="0" normalizeH="0" baseline="0" noProof="0" dirty="0" smtClean="0">
                <a:ln>
                  <a:noFill/>
                </a:ln>
                <a:solidFill>
                  <a:schemeClr val="tx1"/>
                </a:solidFill>
                <a:effectLst/>
                <a:uLnTx/>
                <a:uFillTx/>
                <a:latin typeface="Book Antiqua" pitchFamily="18" charset="0"/>
                <a:ea typeface="+mn-ea"/>
                <a:cs typeface="+mn-cs"/>
              </a:rPr>
              <a:t>Diş Çürükleri ve Dişeti Hastalıklarının Sebebi Nedir?</a:t>
            </a:r>
            <a:endParaRPr kumimoji="0" lang="tr-TR" sz="3200" b="0" i="0" u="none" strike="noStrike" kern="1200" cap="none" spc="0" normalizeH="0" baseline="0" noProof="0" dirty="0" smtClean="0">
              <a:ln>
                <a:noFill/>
              </a:ln>
              <a:solidFill>
                <a:schemeClr val="tx1"/>
              </a:solidFill>
              <a:effectLst/>
              <a:uLnTx/>
              <a:uFillTx/>
              <a:latin typeface="Book Antiqua" pitchFamily="18" charset="0"/>
              <a:ea typeface="+mn-ea"/>
              <a:cs typeface="+mn-cs"/>
            </a:endParaRPr>
          </a:p>
        </p:txBody>
      </p:sp>
      <p:sp>
        <p:nvSpPr>
          <p:cNvPr id="5" name="4 Oval"/>
          <p:cNvSpPr/>
          <p:nvPr/>
        </p:nvSpPr>
        <p:spPr>
          <a:xfrm>
            <a:off x="7000892" y="714356"/>
            <a:ext cx="1714480" cy="2428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dirty="0" smtClean="0">
                <a:solidFill>
                  <a:srgbClr val="3517E9"/>
                </a:solidFill>
              </a:rPr>
              <a:t>?</a:t>
            </a:r>
            <a:endParaRPr lang="tr-TR" sz="9600" dirty="0">
              <a:solidFill>
                <a:srgbClr val="3517E9"/>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714356"/>
            <a:ext cx="8329642" cy="1368412"/>
          </a:xfrm>
        </p:spPr>
        <p:txBody>
          <a:bodyPr>
            <a:noAutofit/>
          </a:bodyPr>
          <a:lstStyle/>
          <a:p>
            <a:r>
              <a:rPr lang="tr-TR" sz="3600" b="1" i="1" dirty="0">
                <a:solidFill>
                  <a:srgbClr val="3517E9"/>
                </a:solidFill>
                <a:latin typeface="Book Antiqua" pitchFamily="18" charset="0"/>
              </a:rPr>
              <a:t>Diş Çürükleri ve Dişeti Hastalıklarının </a:t>
            </a:r>
            <a:r>
              <a:rPr lang="tr-TR" sz="3600" dirty="0">
                <a:solidFill>
                  <a:srgbClr val="3517E9"/>
                </a:solidFill>
                <a:latin typeface="Book Antiqua" pitchFamily="18" charset="0"/>
              </a:rPr>
              <a:t/>
            </a:r>
            <a:br>
              <a:rPr lang="tr-TR" sz="3600" dirty="0">
                <a:solidFill>
                  <a:srgbClr val="3517E9"/>
                </a:solidFill>
                <a:latin typeface="Book Antiqua" pitchFamily="18" charset="0"/>
              </a:rPr>
            </a:br>
            <a:r>
              <a:rPr lang="tr-TR" sz="3600" b="1" i="1" dirty="0">
                <a:solidFill>
                  <a:srgbClr val="3517E9"/>
                </a:solidFill>
                <a:latin typeface="Book Antiqua" pitchFamily="18" charset="0"/>
              </a:rPr>
              <a:t>Sebebi Nedir?</a:t>
            </a:r>
            <a:r>
              <a:rPr lang="tr-TR" sz="3600" dirty="0">
                <a:solidFill>
                  <a:srgbClr val="3517E9"/>
                </a:solidFill>
                <a:latin typeface="Book Antiqua" pitchFamily="18" charset="0"/>
              </a:rPr>
              <a:t/>
            </a:r>
            <a:br>
              <a:rPr lang="tr-TR" sz="3600" dirty="0">
                <a:solidFill>
                  <a:srgbClr val="3517E9"/>
                </a:solidFill>
                <a:latin typeface="Book Antiqua" pitchFamily="18" charset="0"/>
              </a:rPr>
            </a:br>
            <a:endParaRPr lang="tr-TR" sz="3600" dirty="0">
              <a:solidFill>
                <a:srgbClr val="3517E9"/>
              </a:solidFill>
              <a:latin typeface="Book Antiqua" pitchFamily="18" charset="0"/>
            </a:endParaRPr>
          </a:p>
        </p:txBody>
      </p:sp>
      <p:sp>
        <p:nvSpPr>
          <p:cNvPr id="3" name="2 İçerik Yer Tutucusu"/>
          <p:cNvSpPr>
            <a:spLocks noGrp="1"/>
          </p:cNvSpPr>
          <p:nvPr>
            <p:ph idx="1"/>
          </p:nvPr>
        </p:nvSpPr>
        <p:spPr>
          <a:xfrm>
            <a:off x="571472" y="2500307"/>
            <a:ext cx="8215370" cy="2928958"/>
          </a:xfrm>
        </p:spPr>
        <p:txBody>
          <a:bodyPr/>
          <a:lstStyle/>
          <a:p>
            <a:pPr algn="ctr">
              <a:buNone/>
            </a:pPr>
            <a:r>
              <a:rPr lang="tr-TR" b="1" i="1" dirty="0">
                <a:latin typeface="Book Antiqua" pitchFamily="18" charset="0"/>
              </a:rPr>
              <a:t>Diş çürükleri ve dişeti hastalıklarının sebebi dişler üzerinde biriken </a:t>
            </a:r>
            <a:endParaRPr lang="tr-TR" b="1" i="1" dirty="0" smtClean="0">
              <a:latin typeface="Book Antiqua" pitchFamily="18" charset="0"/>
            </a:endParaRPr>
          </a:p>
          <a:p>
            <a:pPr algn="ctr">
              <a:buNone/>
            </a:pPr>
            <a:r>
              <a:rPr lang="tr-TR" b="1" i="1" dirty="0" smtClean="0">
                <a:solidFill>
                  <a:srgbClr val="FF0000"/>
                </a:solidFill>
                <a:latin typeface="Book Antiqua" pitchFamily="18" charset="0"/>
              </a:rPr>
              <a:t>bakteri </a:t>
            </a:r>
            <a:r>
              <a:rPr lang="tr-TR" b="1" i="1" dirty="0">
                <a:solidFill>
                  <a:srgbClr val="FF0000"/>
                </a:solidFill>
                <a:latin typeface="Book Antiqua" pitchFamily="18" charset="0"/>
              </a:rPr>
              <a:t>ve gıda artıklarından oluşan plak </a:t>
            </a:r>
            <a:r>
              <a:rPr lang="tr-TR" b="1" i="1" dirty="0">
                <a:latin typeface="Book Antiqua" pitchFamily="18" charset="0"/>
              </a:rPr>
              <a:t>tabakasıdır. </a:t>
            </a:r>
            <a:endParaRPr lang="tr-TR" b="1" i="1" dirty="0" smtClean="0">
              <a:latin typeface="Book Antiqua" pitchFamily="18" charset="0"/>
            </a:endParaRPr>
          </a:p>
          <a:p>
            <a:pPr algn="ctr">
              <a:buNone/>
            </a:pPr>
            <a:endParaRPr lang="tr-TR" dirty="0">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214282" y="2928934"/>
            <a:ext cx="8686800" cy="3297238"/>
          </a:xfrm>
        </p:spPr>
        <p:txBody>
          <a:bodyPr>
            <a:normAutofit fontScale="90000"/>
          </a:bodyPr>
          <a:lstStyle/>
          <a:p>
            <a:r>
              <a:rPr lang="tr-TR" sz="2400" b="1" i="1" dirty="0">
                <a:latin typeface="Book Antiqua" pitchFamily="18" charset="0"/>
              </a:rPr>
              <a:t>Bu tabaka gözle görülemez ancak diş hekiminiz özel bir madde kullanarak bakteri plağını görünür hale getirebilir.  </a:t>
            </a:r>
            <a:r>
              <a:rPr lang="tr-TR" sz="2400" b="1" i="1" dirty="0" smtClean="0">
                <a:latin typeface="Book Antiqua" pitchFamily="18" charset="0"/>
              </a:rPr>
              <a:t/>
            </a:r>
            <a:br>
              <a:rPr lang="tr-TR" sz="2400" b="1" i="1" dirty="0" smtClean="0">
                <a:latin typeface="Book Antiqua" pitchFamily="18" charset="0"/>
              </a:rPr>
            </a:br>
            <a:r>
              <a:rPr lang="tr-TR" sz="2400" b="1" i="1" dirty="0" smtClean="0">
                <a:latin typeface="Book Antiqua" pitchFamily="18" charset="0"/>
              </a:rPr>
              <a:t/>
            </a:r>
            <a:br>
              <a:rPr lang="tr-TR" sz="2400" b="1" i="1" dirty="0" smtClean="0">
                <a:latin typeface="Book Antiqua" pitchFamily="18" charset="0"/>
              </a:rPr>
            </a:br>
            <a:r>
              <a:rPr lang="tr-TR" sz="2400" b="1" i="1" dirty="0" smtClean="0">
                <a:latin typeface="Book Antiqua" pitchFamily="18" charset="0"/>
              </a:rPr>
              <a:t>Yukarıdaki </a:t>
            </a:r>
            <a:r>
              <a:rPr lang="tr-TR" sz="2400" b="1" i="1" dirty="0">
                <a:latin typeface="Book Antiqua" pitchFamily="18" charset="0"/>
              </a:rPr>
              <a:t>resimde boyanarak  açığa çıkarılmış bakteri plağı görülüyor. </a:t>
            </a:r>
            <a:r>
              <a:rPr lang="tr-TR" sz="2400" b="1" i="1" dirty="0" smtClean="0">
                <a:latin typeface="Book Antiqua" pitchFamily="18" charset="0"/>
              </a:rPr>
              <a:t/>
            </a:r>
            <a:br>
              <a:rPr lang="tr-TR" sz="2400" b="1" i="1" dirty="0" smtClean="0">
                <a:latin typeface="Book Antiqua" pitchFamily="18" charset="0"/>
              </a:rPr>
            </a:br>
            <a:r>
              <a:rPr lang="tr-TR" sz="2400" b="1" i="1" dirty="0" smtClean="0">
                <a:latin typeface="Book Antiqua" pitchFamily="18" charset="0"/>
              </a:rPr>
              <a:t>Siz </a:t>
            </a:r>
            <a:r>
              <a:rPr lang="tr-TR" sz="2400" b="1" i="1" dirty="0">
                <a:latin typeface="Book Antiqua" pitchFamily="18" charset="0"/>
              </a:rPr>
              <a:t>de dişlerinizde     bakteri plağı olup olmadığını, varsa nerelerde  olduğunu diş hekiminizden öğrenebilirsiniz. </a:t>
            </a:r>
            <a:r>
              <a:rPr lang="tr-TR" sz="2400" b="1" i="1" dirty="0" smtClean="0">
                <a:latin typeface="Book Antiqua" pitchFamily="18" charset="0"/>
              </a:rPr>
              <a:t/>
            </a:r>
            <a:br>
              <a:rPr lang="tr-TR" sz="2400" b="1" i="1" dirty="0" smtClean="0">
                <a:latin typeface="Book Antiqua" pitchFamily="18" charset="0"/>
              </a:rPr>
            </a:br>
            <a:r>
              <a:rPr lang="tr-TR" sz="2400" b="1" i="1" dirty="0" smtClean="0">
                <a:latin typeface="Book Antiqua" pitchFamily="18" charset="0"/>
              </a:rPr>
              <a:t>Bu </a:t>
            </a:r>
            <a:r>
              <a:rPr lang="tr-TR" sz="2400" b="1" i="1" dirty="0">
                <a:latin typeface="Book Antiqua" pitchFamily="18" charset="0"/>
              </a:rPr>
              <a:t>şekilde hangi bölgeleri yetersiz temizlediğinizi de görebilirsiniz.</a:t>
            </a:r>
            <a:r>
              <a:rPr lang="tr-TR" sz="2800" dirty="0"/>
              <a:t/>
            </a:r>
            <a:br>
              <a:rPr lang="tr-TR" sz="2800" dirty="0"/>
            </a:br>
            <a:endParaRPr lang="tr-TR" sz="2800" dirty="0"/>
          </a:p>
        </p:txBody>
      </p:sp>
      <p:pic>
        <p:nvPicPr>
          <p:cNvPr id="5" name="Picture 2"/>
          <p:cNvPicPr>
            <a:picLocks noChangeAspect="1" noChangeArrowheads="1"/>
          </p:cNvPicPr>
          <p:nvPr/>
        </p:nvPicPr>
        <p:blipFill>
          <a:blip r:embed="rId2" cstate="print"/>
          <a:srcRect b="16785"/>
          <a:stretch>
            <a:fillRect/>
          </a:stretch>
        </p:blipFill>
        <p:spPr bwMode="auto">
          <a:xfrm>
            <a:off x="2143108" y="214290"/>
            <a:ext cx="4286280" cy="2488013"/>
          </a:xfrm>
          <a:prstGeom prst="rect">
            <a:avLst/>
          </a:prstGeom>
          <a:noFill/>
          <a:ln w="9525">
            <a:noFill/>
            <a:miter lim="800000"/>
            <a:headEnd/>
            <a:tailEnd/>
          </a:ln>
          <a:effectLst/>
        </p:spPr>
      </p:pic>
      <p:sp>
        <p:nvSpPr>
          <p:cNvPr id="6" name="5 Sağ Ok"/>
          <p:cNvSpPr/>
          <p:nvPr/>
        </p:nvSpPr>
        <p:spPr>
          <a:xfrm rot="1934061">
            <a:off x="5101132" y="1091689"/>
            <a:ext cx="1785950" cy="35719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Oval"/>
          <p:cNvSpPr/>
          <p:nvPr/>
        </p:nvSpPr>
        <p:spPr>
          <a:xfrm>
            <a:off x="6929454" y="1428736"/>
            <a:ext cx="2000264" cy="135732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3517E9"/>
                </a:solidFill>
                <a:latin typeface="Book Antiqua" pitchFamily="18" charset="0"/>
              </a:rPr>
              <a:t>Plak tabakası</a:t>
            </a:r>
            <a:endParaRPr lang="tr-TR" sz="2400" dirty="0">
              <a:solidFill>
                <a:srgbClr val="3517E9"/>
              </a:solidFill>
              <a:latin typeface="Book Antiqu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4348" y="5143512"/>
            <a:ext cx="7858180" cy="1285884"/>
          </a:xfrm>
        </p:spPr>
        <p:txBody>
          <a:bodyPr>
            <a:normAutofit/>
          </a:bodyPr>
          <a:lstStyle/>
          <a:p>
            <a:pPr algn="ctr">
              <a:buNone/>
            </a:pPr>
            <a:r>
              <a:rPr lang="tr-TR" sz="2200" b="1" i="1" dirty="0" smtClean="0">
                <a:latin typeface="Book Antiqua" pitchFamily="18" charset="0"/>
              </a:rPr>
              <a:t>Bakteri plağının </a:t>
            </a:r>
            <a:r>
              <a:rPr lang="tr-TR" sz="2200" b="1" i="1" dirty="0" smtClean="0">
                <a:solidFill>
                  <a:srgbClr val="FF0000"/>
                </a:solidFill>
                <a:latin typeface="Book Antiqua" pitchFamily="18" charset="0"/>
              </a:rPr>
              <a:t>her gün düzenli olarak </a:t>
            </a:r>
            <a:r>
              <a:rPr lang="tr-TR" sz="2200" b="1" i="1" dirty="0" smtClean="0">
                <a:latin typeface="Book Antiqua" pitchFamily="18" charset="0"/>
              </a:rPr>
              <a:t>dişler üzerinden etkili bir biçimde temizlenmesi diş çürükleri ve dişeti hastalıklarını önemli ölçüde önler. </a:t>
            </a:r>
            <a:endParaRPr lang="tr-TR" sz="2200" dirty="0" smtClean="0">
              <a:latin typeface="Book Antiqua" pitchFamily="18" charset="0"/>
            </a:endParaRPr>
          </a:p>
          <a:p>
            <a:endParaRPr lang="tr-TR" dirty="0"/>
          </a:p>
        </p:txBody>
      </p:sp>
      <p:pic>
        <p:nvPicPr>
          <p:cNvPr id="45058" name="Picture 2" descr="C:\Users\user\Documents\Downloads\images (2).jpg"/>
          <p:cNvPicPr>
            <a:picLocks noChangeAspect="1" noChangeArrowheads="1"/>
          </p:cNvPicPr>
          <p:nvPr/>
        </p:nvPicPr>
        <p:blipFill>
          <a:blip r:embed="rId2" cstate="print"/>
          <a:srcRect/>
          <a:stretch>
            <a:fillRect/>
          </a:stretch>
        </p:blipFill>
        <p:spPr bwMode="auto">
          <a:xfrm>
            <a:off x="785786" y="1071546"/>
            <a:ext cx="3000396" cy="3764647"/>
          </a:xfrm>
          <a:prstGeom prst="rect">
            <a:avLst/>
          </a:prstGeom>
          <a:noFill/>
        </p:spPr>
      </p:pic>
      <p:pic>
        <p:nvPicPr>
          <p:cNvPr id="45059" name="Picture 3" descr="C:\Users\user\Documents\Downloads\guzela_kucuk_prens.jpg"/>
          <p:cNvPicPr>
            <a:picLocks noChangeAspect="1" noChangeArrowheads="1"/>
          </p:cNvPicPr>
          <p:nvPr/>
        </p:nvPicPr>
        <p:blipFill>
          <a:blip r:embed="rId3" cstate="print"/>
          <a:srcRect/>
          <a:stretch>
            <a:fillRect/>
          </a:stretch>
        </p:blipFill>
        <p:spPr bwMode="auto">
          <a:xfrm>
            <a:off x="5286380" y="285728"/>
            <a:ext cx="2714644" cy="4709907"/>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solidFill>
                  <a:srgbClr val="3517E9"/>
                </a:solidFill>
                <a:latin typeface="Book Antiqua" pitchFamily="18" charset="0"/>
              </a:rPr>
              <a:t/>
            </a:r>
            <a:br>
              <a:rPr lang="tr-TR" b="1" i="1" dirty="0" smtClean="0">
                <a:solidFill>
                  <a:srgbClr val="3517E9"/>
                </a:solidFill>
                <a:latin typeface="Book Antiqua" pitchFamily="18" charset="0"/>
              </a:rPr>
            </a:br>
            <a:r>
              <a:rPr lang="tr-TR" b="1" i="1" dirty="0" smtClean="0">
                <a:solidFill>
                  <a:srgbClr val="3517E9"/>
                </a:solidFill>
                <a:latin typeface="Book Antiqua" pitchFamily="18" charset="0"/>
              </a:rPr>
              <a:t>ÖNERİLER</a:t>
            </a:r>
            <a:r>
              <a:rPr lang="tr-TR" b="1" i="1" dirty="0">
                <a:solidFill>
                  <a:srgbClr val="3517E9"/>
                </a:solidFill>
                <a:latin typeface="Book Antiqua" pitchFamily="18" charset="0"/>
              </a:rPr>
              <a:t/>
            </a:r>
            <a:br>
              <a:rPr lang="tr-TR" b="1" i="1" dirty="0">
                <a:solidFill>
                  <a:srgbClr val="3517E9"/>
                </a:solidFill>
                <a:latin typeface="Book Antiqua" pitchFamily="18" charset="0"/>
              </a:rPr>
            </a:br>
            <a:endParaRPr lang="tr-TR" b="1" i="1" dirty="0">
              <a:solidFill>
                <a:srgbClr val="3517E9"/>
              </a:solidFill>
              <a:latin typeface="Book Antiqua" pitchFamily="18" charset="0"/>
            </a:endParaRPr>
          </a:p>
        </p:txBody>
      </p:sp>
      <p:sp>
        <p:nvSpPr>
          <p:cNvPr id="3" name="2 İçerik Yer Tutucusu"/>
          <p:cNvSpPr>
            <a:spLocks noGrp="1"/>
          </p:cNvSpPr>
          <p:nvPr>
            <p:ph idx="1"/>
          </p:nvPr>
        </p:nvSpPr>
        <p:spPr>
          <a:xfrm>
            <a:off x="457200" y="1214423"/>
            <a:ext cx="4329114" cy="4214842"/>
          </a:xfrm>
        </p:spPr>
        <p:txBody>
          <a:bodyPr>
            <a:normAutofit fontScale="77500" lnSpcReduction="20000"/>
          </a:bodyPr>
          <a:lstStyle/>
          <a:p>
            <a:pPr lvl="0" algn="ctr">
              <a:buNone/>
            </a:pPr>
            <a:endParaRPr lang="tr-TR" sz="3600" b="1" i="1" dirty="0" smtClean="0">
              <a:latin typeface="Book Antiqua" pitchFamily="18" charset="0"/>
            </a:endParaRPr>
          </a:p>
          <a:p>
            <a:pPr lvl="0" algn="ctr">
              <a:buNone/>
            </a:pPr>
            <a:r>
              <a:rPr lang="tr-TR" sz="3600" b="1" i="1" dirty="0" smtClean="0">
                <a:latin typeface="Book Antiqua" pitchFamily="18" charset="0"/>
              </a:rPr>
              <a:t>Doğru </a:t>
            </a:r>
            <a:r>
              <a:rPr lang="tr-TR" sz="3600" b="1" i="1" dirty="0">
                <a:latin typeface="Book Antiqua" pitchFamily="18" charset="0"/>
              </a:rPr>
              <a:t>diş fırçalama </a:t>
            </a:r>
            <a:endParaRPr lang="tr-TR" sz="3600" b="1" i="1" dirty="0" smtClean="0">
              <a:latin typeface="Book Antiqua" pitchFamily="18" charset="0"/>
            </a:endParaRPr>
          </a:p>
          <a:p>
            <a:pPr lvl="0" algn="ctr">
              <a:buNone/>
            </a:pPr>
            <a:r>
              <a:rPr lang="tr-TR" sz="3600" b="1" i="1" dirty="0" smtClean="0">
                <a:latin typeface="Book Antiqua" pitchFamily="18" charset="0"/>
              </a:rPr>
              <a:t>ve </a:t>
            </a:r>
            <a:r>
              <a:rPr lang="tr-TR" sz="3600" b="1" i="1" dirty="0">
                <a:latin typeface="Book Antiqua" pitchFamily="18" charset="0"/>
              </a:rPr>
              <a:t>diş ipinin düzenli kullanımı oluşabilecek sorunları büyük oranda önler. </a:t>
            </a:r>
            <a:endParaRPr lang="tr-TR" sz="3600" b="1" i="1" dirty="0" smtClean="0">
              <a:latin typeface="Book Antiqua" pitchFamily="18" charset="0"/>
            </a:endParaRPr>
          </a:p>
          <a:p>
            <a:pPr lvl="0" algn="ctr">
              <a:buNone/>
            </a:pPr>
            <a:r>
              <a:rPr lang="tr-TR" sz="3600" b="1" i="1" dirty="0" smtClean="0">
                <a:latin typeface="Book Antiqua" pitchFamily="18" charset="0"/>
              </a:rPr>
              <a:t>Doğru </a:t>
            </a:r>
            <a:r>
              <a:rPr lang="tr-TR" sz="3600" b="1" i="1" dirty="0">
                <a:latin typeface="Book Antiqua" pitchFamily="18" charset="0"/>
              </a:rPr>
              <a:t>diş fırçalama ve diş ipi kullanımını diş hekiminizden öğrenin .</a:t>
            </a:r>
            <a:endParaRPr lang="tr-TR" sz="3600" dirty="0">
              <a:latin typeface="Book Antiqua" pitchFamily="18" charset="0"/>
            </a:endParaRPr>
          </a:p>
          <a:p>
            <a:pPr algn="ctr">
              <a:buNone/>
            </a:pPr>
            <a:r>
              <a:rPr lang="tr-TR" sz="3600" b="1" i="1" dirty="0">
                <a:latin typeface="Book Antiqua" pitchFamily="18" charset="0"/>
              </a:rPr>
              <a:t> </a:t>
            </a:r>
            <a:endParaRPr lang="tr-TR" sz="3600" dirty="0">
              <a:latin typeface="Book Antiqua" pitchFamily="18" charset="0"/>
            </a:endParaRPr>
          </a:p>
          <a:p>
            <a:pPr lvl="0">
              <a:buNone/>
            </a:pPr>
            <a:endParaRPr lang="tr-TR" dirty="0"/>
          </a:p>
        </p:txBody>
      </p:sp>
      <p:pic>
        <p:nvPicPr>
          <p:cNvPr id="4" name="Picture 2" descr="C:\Users\user\Documents\Downloads\hamilelikte-dis-sagligi-onemi-2525.jpg"/>
          <p:cNvPicPr>
            <a:picLocks noChangeAspect="1" noChangeArrowheads="1"/>
          </p:cNvPicPr>
          <p:nvPr/>
        </p:nvPicPr>
        <p:blipFill>
          <a:blip r:embed="rId2" cstate="print"/>
          <a:srcRect/>
          <a:stretch>
            <a:fillRect/>
          </a:stretch>
        </p:blipFill>
        <p:spPr bwMode="auto">
          <a:xfrm>
            <a:off x="5072066" y="1643050"/>
            <a:ext cx="3357586" cy="335758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solidFill>
                  <a:srgbClr val="3517E9"/>
                </a:solidFill>
                <a:latin typeface="Book Antiqua" pitchFamily="18" charset="0"/>
              </a:rPr>
              <a:t/>
            </a:r>
            <a:br>
              <a:rPr lang="tr-TR" b="1" i="1" dirty="0" smtClean="0">
                <a:solidFill>
                  <a:srgbClr val="3517E9"/>
                </a:solidFill>
                <a:latin typeface="Book Antiqua" pitchFamily="18" charset="0"/>
              </a:rPr>
            </a:br>
            <a:r>
              <a:rPr lang="tr-TR" b="1" i="1" dirty="0" smtClean="0">
                <a:solidFill>
                  <a:srgbClr val="3517E9"/>
                </a:solidFill>
                <a:latin typeface="Book Antiqua" pitchFamily="18" charset="0"/>
              </a:rPr>
              <a:t>ÖNERİLER</a:t>
            </a:r>
            <a:br>
              <a:rPr lang="tr-TR" b="1" i="1" dirty="0" smtClean="0">
                <a:solidFill>
                  <a:srgbClr val="3517E9"/>
                </a:solidFill>
                <a:latin typeface="Book Antiqua" pitchFamily="18" charset="0"/>
              </a:rPr>
            </a:br>
            <a:endParaRPr lang="tr-TR" dirty="0"/>
          </a:p>
        </p:txBody>
      </p:sp>
      <p:sp>
        <p:nvSpPr>
          <p:cNvPr id="3" name="2 İçerik Yer Tutucusu"/>
          <p:cNvSpPr>
            <a:spLocks noGrp="1"/>
          </p:cNvSpPr>
          <p:nvPr>
            <p:ph idx="1"/>
          </p:nvPr>
        </p:nvSpPr>
        <p:spPr/>
        <p:txBody>
          <a:bodyPr>
            <a:normAutofit fontScale="70000" lnSpcReduction="20000"/>
          </a:bodyPr>
          <a:lstStyle/>
          <a:p>
            <a:pPr lvl="0"/>
            <a:r>
              <a:rPr lang="tr-TR" b="1" i="1" dirty="0" smtClean="0">
                <a:latin typeface="Book Antiqua" pitchFamily="18" charset="0"/>
              </a:rPr>
              <a:t>Günde 2 kez (kahvaltıdan sonra ve yatmadan önce) dişlerinizi fırçalayın ve gün aşırı diş ipi kullanın. Eğer sizin  için gerekli başka koruyucu ürünler ( gargara, diş arası  fırçası, </a:t>
            </a:r>
            <a:r>
              <a:rPr lang="tr-TR" b="1" i="1" dirty="0" err="1" smtClean="0">
                <a:latin typeface="Book Antiqua" pitchFamily="18" charset="0"/>
              </a:rPr>
              <a:t>fluor</a:t>
            </a:r>
            <a:r>
              <a:rPr lang="tr-TR" b="1" i="1" dirty="0" smtClean="0">
                <a:latin typeface="Book Antiqua" pitchFamily="18" charset="0"/>
              </a:rPr>
              <a:t> jeli vs.) varsa, diş hekiminiz bunları size önerecektir.</a:t>
            </a:r>
            <a:endParaRPr lang="tr-TR" dirty="0" smtClean="0">
              <a:latin typeface="Book Antiqua" pitchFamily="18" charset="0"/>
            </a:endParaRPr>
          </a:p>
          <a:p>
            <a:pPr lvl="0"/>
            <a:r>
              <a:rPr lang="tr-TR" b="1" i="1" dirty="0" smtClean="0">
                <a:latin typeface="Book Antiqua" pitchFamily="18" charset="0"/>
              </a:rPr>
              <a:t>Ara öğünlerden , özellikle de şekerli, asitli  yiyecekler ve içeceklerden  sonra ağzınızı mutlaka çalkalayın.</a:t>
            </a:r>
            <a:endParaRPr lang="tr-TR" dirty="0" smtClean="0">
              <a:latin typeface="Book Antiqua" pitchFamily="18" charset="0"/>
            </a:endParaRPr>
          </a:p>
          <a:p>
            <a:r>
              <a:rPr lang="tr-TR" b="1" i="1" dirty="0" smtClean="0">
                <a:latin typeface="Book Antiqua" pitchFamily="18" charset="0"/>
              </a:rPr>
              <a:t> </a:t>
            </a:r>
            <a:endParaRPr lang="tr-TR" dirty="0" smtClean="0">
              <a:latin typeface="Book Antiqua" pitchFamily="18" charset="0"/>
            </a:endParaRPr>
          </a:p>
          <a:p>
            <a:pPr lvl="0"/>
            <a:r>
              <a:rPr lang="tr-TR" b="1" i="1" dirty="0" smtClean="0">
                <a:latin typeface="Book Antiqua" pitchFamily="18" charset="0"/>
              </a:rPr>
              <a:t>Diş hekiminize mutlaka kontrole gidin ve gerekliyse profesyonel diş temizliği yaptırın.</a:t>
            </a:r>
            <a:endParaRPr lang="tr-TR" dirty="0" smtClean="0">
              <a:latin typeface="Book Antiqua" pitchFamily="18" charset="0"/>
            </a:endParaRPr>
          </a:p>
          <a:p>
            <a:r>
              <a:rPr lang="tr-TR" b="1" i="1" dirty="0" smtClean="0">
                <a:latin typeface="Book Antiqua" pitchFamily="18" charset="0"/>
              </a:rPr>
              <a:t> </a:t>
            </a:r>
            <a:endParaRPr lang="tr-TR" dirty="0" smtClean="0">
              <a:latin typeface="Book Antiqua" pitchFamily="18" charset="0"/>
            </a:endParaRPr>
          </a:p>
          <a:p>
            <a:pPr lvl="0"/>
            <a:r>
              <a:rPr lang="tr-TR" b="1" i="1" dirty="0" smtClean="0">
                <a:latin typeface="Book Antiqua" pitchFamily="18" charset="0"/>
              </a:rPr>
              <a:t>Hamilelik döneminde uyguladığınız bu özel bakımı, doğum sonrası da devam ettirin. Ağız diş sağlığının korunması için yaşam boyu etkili bakımı alışkanlık haline getirin.</a:t>
            </a:r>
            <a:endParaRPr lang="tr-TR" dirty="0" smtClean="0">
              <a:latin typeface="Book Antiqua" pitchFamily="18" charset="0"/>
            </a:endParaRPr>
          </a:p>
          <a:p>
            <a:endParaRPr lang="tr-TR"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a:solidFill>
                  <a:srgbClr val="3517E9"/>
                </a:solidFill>
                <a:latin typeface="Book Antiqua" pitchFamily="18" charset="0"/>
              </a:rPr>
              <a:t>Dişler Nasıl Fırçalanır ?</a:t>
            </a:r>
            <a:r>
              <a:rPr lang="tr-TR" dirty="0">
                <a:solidFill>
                  <a:srgbClr val="3517E9"/>
                </a:solidFill>
                <a:latin typeface="Book Antiqua" pitchFamily="18" charset="0"/>
              </a:rPr>
              <a:t/>
            </a:r>
            <a:br>
              <a:rPr lang="tr-TR" dirty="0">
                <a:solidFill>
                  <a:srgbClr val="3517E9"/>
                </a:solidFill>
                <a:latin typeface="Book Antiqua" pitchFamily="18" charset="0"/>
              </a:rPr>
            </a:br>
            <a:endParaRPr lang="tr-TR" dirty="0">
              <a:solidFill>
                <a:srgbClr val="3517E9"/>
              </a:solidFill>
              <a:latin typeface="Book Antiqua" pitchFamily="18" charset="0"/>
            </a:endParaRPr>
          </a:p>
        </p:txBody>
      </p:sp>
      <p:sp>
        <p:nvSpPr>
          <p:cNvPr id="3" name="2 İçerik Yer Tutucusu"/>
          <p:cNvSpPr>
            <a:spLocks noGrp="1"/>
          </p:cNvSpPr>
          <p:nvPr>
            <p:ph idx="1"/>
          </p:nvPr>
        </p:nvSpPr>
        <p:spPr/>
        <p:txBody>
          <a:bodyPr>
            <a:normAutofit fontScale="85000" lnSpcReduction="10000"/>
          </a:bodyPr>
          <a:lstStyle/>
          <a:p>
            <a:r>
              <a:rPr lang="tr-TR" b="1" i="1" dirty="0" smtClean="0">
                <a:latin typeface="Book Antiqua" pitchFamily="18" charset="0"/>
              </a:rPr>
              <a:t>Doğru bir diş fırçalama dişlerin bütün yüzeylerini temizlemeli buna karşın diş etlerine zarar vermemelidir. </a:t>
            </a:r>
            <a:r>
              <a:rPr lang="tr-TR" b="1" i="1" dirty="0" smtClean="0">
                <a:solidFill>
                  <a:srgbClr val="FF0000"/>
                </a:solidFill>
                <a:latin typeface="Book Antiqua" pitchFamily="18" charset="0"/>
              </a:rPr>
              <a:t>Oysa yapılan araştırmalara göre bir çok kişi dişlerini fırçalamasına rağmen bakteri plağını tamamen temizleyememektedir</a:t>
            </a:r>
            <a:r>
              <a:rPr lang="tr-TR" b="1" i="1" dirty="0" smtClean="0">
                <a:latin typeface="Book Antiqua" pitchFamily="18" charset="0"/>
              </a:rPr>
              <a:t>. Bakteri plağının tamamen temizlenebilmesi için önerilen bir çok diş fırçalama yöntemi vardır. Aşağıda etkili ve öğrenilmesi kolay bir diş fırçalama yöntemi gösterilmiştir.</a:t>
            </a:r>
          </a:p>
          <a:p>
            <a:r>
              <a:rPr lang="tr-TR" b="1" i="1" dirty="0" smtClean="0">
                <a:latin typeface="Book Antiqua" pitchFamily="18" charset="0"/>
              </a:rPr>
              <a:t>Diş fırçanız ağız yapınıza uygun olmalıdır ve günde en az iki defa diş fırçalamalısınız.</a:t>
            </a:r>
          </a:p>
          <a:p>
            <a:endParaRPr lang="tr-TR"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5841" name="Object 1"/>
          <p:cNvGraphicFramePr>
            <a:graphicFrameLocks noChangeAspect="1"/>
          </p:cNvGraphicFramePr>
          <p:nvPr/>
        </p:nvGraphicFramePr>
        <p:xfrm>
          <a:off x="714348" y="500042"/>
          <a:ext cx="3387504" cy="2714644"/>
        </p:xfrm>
        <a:graphic>
          <a:graphicData uri="http://schemas.openxmlformats.org/presentationml/2006/ole">
            <p:oleObj spid="_x0000_s35841" r:id="rId3" imgW="3552825" imgH="2855913" progId="">
              <p:embed/>
            </p:oleObj>
          </a:graphicData>
        </a:graphic>
      </p:graphicFrame>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5843" name="Object 3"/>
          <p:cNvGraphicFramePr>
            <a:graphicFrameLocks noChangeAspect="1"/>
          </p:cNvGraphicFramePr>
          <p:nvPr/>
        </p:nvGraphicFramePr>
        <p:xfrm>
          <a:off x="5000628" y="500042"/>
          <a:ext cx="3107401" cy="2714644"/>
        </p:xfrm>
        <a:graphic>
          <a:graphicData uri="http://schemas.openxmlformats.org/presentationml/2006/ole">
            <p:oleObj spid="_x0000_s35843" r:id="rId4" imgW="3282950" imgH="2863850" progId="">
              <p:embed/>
            </p:oleObj>
          </a:graphicData>
        </a:graphic>
      </p:graphicFrame>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5845" name="Object 5"/>
          <p:cNvGraphicFramePr>
            <a:graphicFrameLocks noChangeAspect="1"/>
          </p:cNvGraphicFramePr>
          <p:nvPr/>
        </p:nvGraphicFramePr>
        <p:xfrm>
          <a:off x="714348" y="3500438"/>
          <a:ext cx="2286016" cy="2848543"/>
        </p:xfrm>
        <a:graphic>
          <a:graphicData uri="http://schemas.openxmlformats.org/presentationml/2006/ole">
            <p:oleObj spid="_x0000_s35845" r:id="rId5" imgW="3214688" imgH="4006850" progId="">
              <p:embed/>
            </p:oleObj>
          </a:graphicData>
        </a:graphic>
      </p:graphicFrame>
      <p:sp>
        <p:nvSpPr>
          <p:cNvPr id="8" name="1 Başlık"/>
          <p:cNvSpPr>
            <a:spLocks noGrp="1"/>
          </p:cNvSpPr>
          <p:nvPr>
            <p:ph type="title"/>
          </p:nvPr>
        </p:nvSpPr>
        <p:spPr>
          <a:xfrm>
            <a:off x="3357554" y="3500438"/>
            <a:ext cx="5329246" cy="2011354"/>
          </a:xfrm>
        </p:spPr>
        <p:txBody>
          <a:bodyPr>
            <a:normAutofit/>
          </a:bodyPr>
          <a:lstStyle/>
          <a:p>
            <a:r>
              <a:rPr lang="tr-TR" sz="2400" b="1" i="1" dirty="0" smtClean="0">
                <a:solidFill>
                  <a:srgbClr val="3517E9"/>
                </a:solidFill>
                <a:latin typeface="Book Antiqua" pitchFamily="18" charset="0"/>
              </a:rPr>
              <a:t>Dişler </a:t>
            </a:r>
            <a:r>
              <a:rPr lang="tr-TR" sz="2400" b="1" i="1" dirty="0">
                <a:solidFill>
                  <a:srgbClr val="3517E9"/>
                </a:solidFill>
                <a:latin typeface="Book Antiqua" pitchFamily="18" charset="0"/>
              </a:rPr>
              <a:t>Nasıl Fırçalanır </a:t>
            </a:r>
            <a:r>
              <a:rPr lang="tr-TR" sz="2400" b="1" i="1" dirty="0" smtClean="0">
                <a:solidFill>
                  <a:srgbClr val="3517E9"/>
                </a:solidFill>
                <a:latin typeface="Book Antiqua" pitchFamily="18" charset="0"/>
              </a:rPr>
              <a:t>?</a:t>
            </a:r>
            <a:br>
              <a:rPr lang="tr-TR" sz="2400" b="1" i="1" dirty="0" smtClean="0">
                <a:solidFill>
                  <a:srgbClr val="3517E9"/>
                </a:solidFill>
                <a:latin typeface="Book Antiqua" pitchFamily="18" charset="0"/>
              </a:rPr>
            </a:br>
            <a:r>
              <a:rPr lang="tr-TR" sz="2400" b="1" i="1" dirty="0" smtClean="0">
                <a:solidFill>
                  <a:srgbClr val="3517E9"/>
                </a:solidFill>
                <a:latin typeface="Book Antiqua" pitchFamily="18" charset="0"/>
              </a:rPr>
              <a:t>Ön yüzler dairesel hareketlerle</a:t>
            </a:r>
            <a:br>
              <a:rPr lang="tr-TR" sz="2400" b="1" i="1" dirty="0" smtClean="0">
                <a:solidFill>
                  <a:srgbClr val="3517E9"/>
                </a:solidFill>
                <a:latin typeface="Book Antiqua" pitchFamily="18" charset="0"/>
              </a:rPr>
            </a:br>
            <a:r>
              <a:rPr lang="tr-TR" sz="2400" b="1" i="1" dirty="0" smtClean="0">
                <a:solidFill>
                  <a:srgbClr val="3517E9"/>
                </a:solidFill>
                <a:latin typeface="Book Antiqua" pitchFamily="18" charset="0"/>
              </a:rPr>
              <a:t>çiğneyici yüzler ileri geri hareketlerle</a:t>
            </a:r>
            <a:br>
              <a:rPr lang="tr-TR" sz="2400" b="1" i="1" dirty="0" smtClean="0">
                <a:solidFill>
                  <a:srgbClr val="3517E9"/>
                </a:solidFill>
                <a:latin typeface="Book Antiqua" pitchFamily="18" charset="0"/>
              </a:rPr>
            </a:br>
            <a:r>
              <a:rPr lang="tr-TR" sz="2400" b="1" i="1" dirty="0" smtClean="0">
                <a:solidFill>
                  <a:srgbClr val="3517E9"/>
                </a:solidFill>
                <a:latin typeface="Book Antiqua" pitchFamily="18" charset="0"/>
              </a:rPr>
              <a:t>iç yüzler süpürme hareketleriyle</a:t>
            </a:r>
            <a:r>
              <a:rPr lang="tr-TR" sz="2400" dirty="0">
                <a:solidFill>
                  <a:srgbClr val="3517E9"/>
                </a:solidFill>
                <a:latin typeface="Book Antiqua" pitchFamily="18" charset="0"/>
              </a:rPr>
              <a:t/>
            </a:r>
            <a:br>
              <a:rPr lang="tr-TR" sz="2400" dirty="0">
                <a:solidFill>
                  <a:srgbClr val="3517E9"/>
                </a:solidFill>
                <a:latin typeface="Book Antiqua" pitchFamily="18" charset="0"/>
              </a:rPr>
            </a:br>
            <a:endParaRPr lang="tr-TR" sz="2400" dirty="0">
              <a:solidFill>
                <a:srgbClr val="3517E9"/>
              </a:solidFill>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kumimoji="1" lang="tr-TR" b="1" i="1" dirty="0" smtClean="0">
                <a:solidFill>
                  <a:srgbClr val="CC0066"/>
                </a:solidFill>
                <a:latin typeface="Book Antiqua" pitchFamily="18" charset="0"/>
              </a:rPr>
              <a:t/>
            </a:r>
            <a:br>
              <a:rPr kumimoji="1" lang="tr-TR" b="1" i="1" dirty="0" smtClean="0">
                <a:solidFill>
                  <a:srgbClr val="CC0066"/>
                </a:solidFill>
                <a:latin typeface="Book Antiqua" pitchFamily="18" charset="0"/>
              </a:rPr>
            </a:br>
            <a:r>
              <a:rPr kumimoji="1" lang="en-US" b="1" i="1" dirty="0" err="1" smtClean="0">
                <a:solidFill>
                  <a:srgbClr val="CC0066"/>
                </a:solidFill>
                <a:latin typeface="Book Antiqua" pitchFamily="18" charset="0"/>
              </a:rPr>
              <a:t>Türkiye’de</a:t>
            </a:r>
            <a:r>
              <a:rPr kumimoji="1" lang="en-US" b="1" i="1" dirty="0" smtClean="0">
                <a:solidFill>
                  <a:srgbClr val="CC0066"/>
                </a:solidFill>
                <a:latin typeface="Book Antiqua" pitchFamily="18" charset="0"/>
              </a:rPr>
              <a:t> </a:t>
            </a:r>
            <a:r>
              <a:rPr kumimoji="1" lang="en-US" b="1" i="1" dirty="0" err="1" smtClean="0">
                <a:solidFill>
                  <a:srgbClr val="CC0066"/>
                </a:solidFill>
                <a:latin typeface="Book Antiqua" pitchFamily="18" charset="0"/>
              </a:rPr>
              <a:t>Diş</a:t>
            </a:r>
            <a:r>
              <a:rPr kumimoji="1" lang="en-US" b="1" i="1" dirty="0" smtClean="0">
                <a:solidFill>
                  <a:srgbClr val="CC0066"/>
                </a:solidFill>
                <a:latin typeface="Book Antiqua" pitchFamily="18" charset="0"/>
              </a:rPr>
              <a:t> </a:t>
            </a:r>
            <a:r>
              <a:rPr kumimoji="1" lang="en-US" b="1" i="1" dirty="0" err="1" smtClean="0">
                <a:solidFill>
                  <a:srgbClr val="CC0066"/>
                </a:solidFill>
                <a:latin typeface="Book Antiqua" pitchFamily="18" charset="0"/>
              </a:rPr>
              <a:t>Çürüğü</a:t>
            </a:r>
            <a:r>
              <a:rPr kumimoji="1" lang="en-US" b="1" i="1" dirty="0" smtClean="0">
                <a:solidFill>
                  <a:srgbClr val="CC0066"/>
                </a:solidFill>
                <a:latin typeface="Book Antiqua" pitchFamily="18" charset="0"/>
              </a:rPr>
              <a:t> </a:t>
            </a:r>
            <a:r>
              <a:rPr kumimoji="1" lang="en-US" b="1" i="1" dirty="0" err="1" smtClean="0">
                <a:solidFill>
                  <a:srgbClr val="CC0066"/>
                </a:solidFill>
                <a:latin typeface="Book Antiqua" pitchFamily="18" charset="0"/>
              </a:rPr>
              <a:t>Prevalans</a:t>
            </a:r>
            <a:r>
              <a:rPr kumimoji="1" lang="en-US" b="1" i="1" dirty="0" smtClean="0">
                <a:solidFill>
                  <a:srgbClr val="CC0066"/>
                </a:solidFill>
                <a:latin typeface="Book Antiqua" pitchFamily="18" charset="0"/>
              </a:rPr>
              <a:t> </a:t>
            </a:r>
            <a:r>
              <a:rPr kumimoji="1" lang="en-US" b="1" i="1" dirty="0" err="1" smtClean="0">
                <a:solidFill>
                  <a:srgbClr val="CC0066"/>
                </a:solidFill>
                <a:latin typeface="Book Antiqua" pitchFamily="18" charset="0"/>
              </a:rPr>
              <a:t>Hızı</a:t>
            </a:r>
            <a:r>
              <a:rPr kumimoji="1" lang="en-US" b="1" i="1" dirty="0" smtClean="0">
                <a:solidFill>
                  <a:srgbClr val="CC0066"/>
                </a:solidFill>
                <a:latin typeface="Book Antiqua" pitchFamily="18" charset="0"/>
              </a:rPr>
              <a:t>*</a:t>
            </a:r>
            <a:br>
              <a:rPr kumimoji="1" lang="en-US" b="1" i="1" dirty="0" smtClean="0">
                <a:solidFill>
                  <a:srgbClr val="CC0066"/>
                </a:solidFill>
                <a:latin typeface="Book Antiqua" pitchFamily="18" charset="0"/>
              </a:rPr>
            </a:br>
            <a:endParaRPr lang="tr-TR" dirty="0"/>
          </a:p>
        </p:txBody>
      </p:sp>
      <p:graphicFrame>
        <p:nvGraphicFramePr>
          <p:cNvPr id="38914" name="Object 2"/>
          <p:cNvGraphicFramePr>
            <a:graphicFrameLocks noChangeAspect="1"/>
          </p:cNvGraphicFramePr>
          <p:nvPr>
            <p:ph idx="1"/>
          </p:nvPr>
        </p:nvGraphicFramePr>
        <p:xfrm>
          <a:off x="3571868" y="1571612"/>
          <a:ext cx="5163159" cy="4525963"/>
        </p:xfrm>
        <a:graphic>
          <a:graphicData uri="http://schemas.openxmlformats.org/presentationml/2006/ole">
            <p:oleObj spid="_x0000_s38914" name="Chart" r:id="rId3" imgW="5248224" imgH="4600530" progId="MSGraph.Chart.8">
              <p:embed followColorScheme="full"/>
            </p:oleObj>
          </a:graphicData>
        </a:graphic>
      </p:graphicFrame>
      <p:sp>
        <p:nvSpPr>
          <p:cNvPr id="5" name="Rectangle 3"/>
          <p:cNvSpPr>
            <a:spLocks noChangeArrowheads="1"/>
          </p:cNvSpPr>
          <p:nvPr/>
        </p:nvSpPr>
        <p:spPr bwMode="auto">
          <a:xfrm>
            <a:off x="785786" y="214290"/>
            <a:ext cx="7696200" cy="1447800"/>
          </a:xfrm>
          <a:prstGeom prst="rect">
            <a:avLst/>
          </a:prstGeom>
          <a:noFill/>
          <a:ln w="9525">
            <a:noFill/>
            <a:miter lim="800000"/>
            <a:headEnd/>
            <a:tailEnd/>
          </a:ln>
          <a:effectLst/>
        </p:spPr>
        <p:txBody>
          <a:bodyPr anchor="ctr"/>
          <a:lstStyle/>
          <a:p>
            <a:pPr algn="ctr">
              <a:lnSpc>
                <a:spcPct val="130000"/>
              </a:lnSpc>
            </a:pPr>
            <a:r>
              <a:rPr kumimoji="1" lang="en-US" sz="3200" dirty="0">
                <a:solidFill>
                  <a:schemeClr val="tx2"/>
                </a:solidFill>
                <a:latin typeface="Arial Black" pitchFamily="34" charset="0"/>
              </a:rPr>
              <a:t/>
            </a:r>
            <a:br>
              <a:rPr kumimoji="1" lang="en-US" sz="3200" dirty="0">
                <a:solidFill>
                  <a:schemeClr val="tx2"/>
                </a:solidFill>
                <a:latin typeface="Arial Black" pitchFamily="34" charset="0"/>
              </a:rPr>
            </a:br>
            <a:r>
              <a:rPr kumimoji="1" lang="en-US" sz="3600" b="1" i="1" dirty="0">
                <a:solidFill>
                  <a:srgbClr val="CC0066"/>
                </a:solidFill>
                <a:latin typeface="Book Antiqua" pitchFamily="18" charset="0"/>
              </a:rPr>
              <a:t/>
            </a:r>
            <a:br>
              <a:rPr kumimoji="1" lang="en-US" sz="3600" b="1" i="1" dirty="0">
                <a:solidFill>
                  <a:srgbClr val="CC0066"/>
                </a:solidFill>
                <a:latin typeface="Book Antiqua" pitchFamily="18" charset="0"/>
              </a:rPr>
            </a:br>
            <a:r>
              <a:rPr kumimoji="1" lang="en-US" sz="3200" b="1" i="1" dirty="0">
                <a:solidFill>
                  <a:srgbClr val="CC0066"/>
                </a:solidFill>
                <a:latin typeface="Book Antiqua" pitchFamily="18" charset="0"/>
              </a:rPr>
              <a:t/>
            </a:r>
            <a:br>
              <a:rPr kumimoji="1" lang="en-US" sz="3200" b="1" i="1" dirty="0">
                <a:solidFill>
                  <a:srgbClr val="CC0066"/>
                </a:solidFill>
                <a:latin typeface="Book Antiqua" pitchFamily="18" charset="0"/>
              </a:rPr>
            </a:br>
            <a:endParaRPr kumimoji="1" lang="en-US" sz="3200" b="1" i="1" dirty="0">
              <a:solidFill>
                <a:srgbClr val="CC0066"/>
              </a:solidFill>
              <a:latin typeface="Book Antiqua" pitchFamily="18" charset="0"/>
            </a:endParaRPr>
          </a:p>
        </p:txBody>
      </p:sp>
      <p:sp>
        <p:nvSpPr>
          <p:cNvPr id="6" name="Rectangle 4"/>
          <p:cNvSpPr>
            <a:spLocks noChangeArrowheads="1"/>
          </p:cNvSpPr>
          <p:nvPr/>
        </p:nvSpPr>
        <p:spPr bwMode="auto">
          <a:xfrm>
            <a:off x="228600" y="2057400"/>
            <a:ext cx="4557714" cy="3371864"/>
          </a:xfrm>
          <a:prstGeom prst="rect">
            <a:avLst/>
          </a:prstGeom>
          <a:noFill/>
          <a:ln w="9525">
            <a:noFill/>
            <a:miter lim="800000"/>
            <a:headEnd/>
            <a:tailEnd/>
          </a:ln>
          <a:effectLst/>
        </p:spPr>
        <p:txBody>
          <a:bodyPr/>
          <a:lstStyle/>
          <a:p>
            <a:pPr marL="342900" indent="-342900">
              <a:spcBef>
                <a:spcPct val="20000"/>
              </a:spcBef>
              <a:buClr>
                <a:schemeClr val="accent2"/>
              </a:buClr>
              <a:buFont typeface="Monotype Sorts" pitchFamily="2" charset="2"/>
              <a:buChar char="z"/>
            </a:pPr>
            <a:endParaRPr kumimoji="1" lang="en-US" sz="2800" dirty="0">
              <a:latin typeface="Tahoma" pitchFamily="34" charset="0"/>
            </a:endParaRPr>
          </a:p>
          <a:p>
            <a:pPr marL="342900" indent="-342900">
              <a:spcBef>
                <a:spcPct val="20000"/>
              </a:spcBef>
              <a:buClr>
                <a:schemeClr val="accent2"/>
              </a:buClr>
              <a:buFont typeface="Monotype Sorts" pitchFamily="2" charset="2"/>
              <a:buChar char="z"/>
            </a:pPr>
            <a:r>
              <a:rPr kumimoji="1" lang="en-US" b="1" i="1" dirty="0">
                <a:latin typeface="Book Antiqua" pitchFamily="18" charset="0"/>
              </a:rPr>
              <a:t>6 </a:t>
            </a:r>
            <a:r>
              <a:rPr kumimoji="1" lang="en-US" b="1" i="1" dirty="0" err="1">
                <a:latin typeface="Book Antiqua" pitchFamily="18" charset="0"/>
              </a:rPr>
              <a:t>yaşında</a:t>
            </a:r>
            <a:r>
              <a:rPr kumimoji="1" lang="en-US" b="1" i="1" dirty="0">
                <a:latin typeface="Book Antiqua" pitchFamily="18" charset="0"/>
              </a:rPr>
              <a:t>     %  19</a:t>
            </a:r>
          </a:p>
          <a:p>
            <a:pPr marL="342900" indent="-342900">
              <a:spcBef>
                <a:spcPct val="20000"/>
              </a:spcBef>
              <a:buClr>
                <a:schemeClr val="accent2"/>
              </a:buClr>
              <a:buFont typeface="Monotype Sorts" pitchFamily="2" charset="2"/>
              <a:buChar char="z"/>
            </a:pPr>
            <a:r>
              <a:rPr kumimoji="1" lang="en-US" b="1" i="1" dirty="0">
                <a:latin typeface="Book Antiqua" pitchFamily="18" charset="0"/>
              </a:rPr>
              <a:t>12 </a:t>
            </a:r>
            <a:r>
              <a:rPr kumimoji="1" lang="en-US" b="1" i="1" dirty="0" err="1">
                <a:latin typeface="Book Antiqua" pitchFamily="18" charset="0"/>
              </a:rPr>
              <a:t>yaşında</a:t>
            </a:r>
            <a:r>
              <a:rPr kumimoji="1" lang="en-US" b="1" i="1" dirty="0">
                <a:latin typeface="Book Antiqua" pitchFamily="18" charset="0"/>
              </a:rPr>
              <a:t>   %  80</a:t>
            </a:r>
          </a:p>
          <a:p>
            <a:pPr marL="342900" indent="-342900">
              <a:spcBef>
                <a:spcPct val="20000"/>
              </a:spcBef>
              <a:buClr>
                <a:schemeClr val="accent2"/>
              </a:buClr>
              <a:buFont typeface="Monotype Sorts" pitchFamily="2" charset="2"/>
              <a:buChar char="z"/>
            </a:pPr>
            <a:r>
              <a:rPr kumimoji="1" lang="en-US" b="1" i="1" dirty="0">
                <a:latin typeface="Book Antiqua" pitchFamily="18" charset="0"/>
              </a:rPr>
              <a:t>6   </a:t>
            </a:r>
            <a:r>
              <a:rPr kumimoji="1" lang="en-US" b="1" i="1" dirty="0" err="1">
                <a:latin typeface="Book Antiqua" pitchFamily="18" charset="0"/>
              </a:rPr>
              <a:t>yaşında</a:t>
            </a:r>
            <a:r>
              <a:rPr kumimoji="1" lang="en-US" b="1" i="1" dirty="0">
                <a:latin typeface="Book Antiqua" pitchFamily="18" charset="0"/>
              </a:rPr>
              <a:t> DMF-T=0.40</a:t>
            </a:r>
          </a:p>
          <a:p>
            <a:pPr marL="342900" indent="-342900">
              <a:spcBef>
                <a:spcPct val="20000"/>
              </a:spcBef>
              <a:buClr>
                <a:schemeClr val="accent2"/>
              </a:buClr>
              <a:buFont typeface="Monotype Sorts" pitchFamily="2" charset="2"/>
              <a:buChar char="z"/>
            </a:pPr>
            <a:r>
              <a:rPr kumimoji="1" lang="en-US" b="1" i="1" dirty="0">
                <a:latin typeface="Book Antiqua" pitchFamily="18" charset="0"/>
              </a:rPr>
              <a:t>12 </a:t>
            </a:r>
            <a:r>
              <a:rPr kumimoji="1" lang="en-US" b="1" i="1" dirty="0" err="1">
                <a:latin typeface="Book Antiqua" pitchFamily="18" charset="0"/>
              </a:rPr>
              <a:t>yaşında</a:t>
            </a:r>
            <a:r>
              <a:rPr kumimoji="1" lang="en-US" b="1" i="1" dirty="0">
                <a:latin typeface="Book Antiqua" pitchFamily="18" charset="0"/>
              </a:rPr>
              <a:t> DMF-T=2.73</a:t>
            </a:r>
          </a:p>
          <a:p>
            <a:pPr marL="342900" indent="-342900">
              <a:spcBef>
                <a:spcPct val="20000"/>
              </a:spcBef>
              <a:buClr>
                <a:schemeClr val="accent2"/>
              </a:buClr>
              <a:buFont typeface="Monotype Sorts" pitchFamily="2" charset="2"/>
              <a:buChar char="z"/>
            </a:pPr>
            <a:r>
              <a:rPr kumimoji="1" lang="en-US" b="1" i="1" dirty="0">
                <a:latin typeface="Book Antiqua" pitchFamily="18" charset="0"/>
              </a:rPr>
              <a:t>15-19 </a:t>
            </a:r>
            <a:r>
              <a:rPr kumimoji="1" lang="en-US" b="1" i="1" dirty="0" err="1">
                <a:latin typeface="Book Antiqua" pitchFamily="18" charset="0"/>
              </a:rPr>
              <a:t>yaşında</a:t>
            </a:r>
            <a:r>
              <a:rPr kumimoji="1" lang="en-US" b="1" i="1" dirty="0">
                <a:latin typeface="Book Antiqua" pitchFamily="18" charset="0"/>
              </a:rPr>
              <a:t> DMF-T=4.14</a:t>
            </a:r>
          </a:p>
          <a:p>
            <a:pPr marL="342900" indent="-342900">
              <a:spcBef>
                <a:spcPct val="20000"/>
              </a:spcBef>
              <a:buClr>
                <a:schemeClr val="accent2"/>
              </a:buClr>
              <a:buFont typeface="Monotype Sorts" pitchFamily="2" charset="2"/>
              <a:buChar char="z"/>
            </a:pPr>
            <a:r>
              <a:rPr kumimoji="1" lang="en-US" b="1" i="1" dirty="0">
                <a:latin typeface="Book Antiqua" pitchFamily="18" charset="0"/>
              </a:rPr>
              <a:t>30-34 </a:t>
            </a:r>
            <a:r>
              <a:rPr kumimoji="1" lang="en-US" b="1" i="1" dirty="0" err="1">
                <a:latin typeface="Book Antiqua" pitchFamily="18" charset="0"/>
              </a:rPr>
              <a:t>yaşında</a:t>
            </a:r>
            <a:r>
              <a:rPr kumimoji="1" lang="en-US" b="1" i="1" dirty="0">
                <a:latin typeface="Book Antiqua" pitchFamily="18" charset="0"/>
              </a:rPr>
              <a:t> DMF-T= 9.92</a:t>
            </a:r>
            <a:endParaRPr kumimoji="1" lang="en-US" sz="2800" b="1" i="1" dirty="0">
              <a:latin typeface="Book Antiqua" pitchFamily="18" charset="0"/>
            </a:endParaRPr>
          </a:p>
          <a:p>
            <a:pPr marL="342900" indent="-342900">
              <a:spcBef>
                <a:spcPct val="20000"/>
              </a:spcBef>
              <a:buClr>
                <a:schemeClr val="accent2"/>
              </a:buClr>
              <a:buFont typeface="Monotype Sorts" pitchFamily="2" charset="2"/>
              <a:buChar char="z"/>
            </a:pPr>
            <a:endParaRPr kumimoji="1" lang="en-US" sz="2800" dirty="0">
              <a:latin typeface="Tahoma" pitchFamily="34" charset="0"/>
            </a:endParaRPr>
          </a:p>
          <a:p>
            <a:pPr marL="342900" indent="-342900">
              <a:spcBef>
                <a:spcPct val="20000"/>
              </a:spcBef>
              <a:buClr>
                <a:schemeClr val="accent2"/>
              </a:buClr>
              <a:buFont typeface="Monotype Sorts" pitchFamily="2" charset="2"/>
              <a:buChar char="z"/>
            </a:pPr>
            <a:endParaRPr kumimoji="1" lang="en-US" sz="1400" dirty="0">
              <a:latin typeface="Tahoma" pitchFamily="34" charset="0"/>
            </a:endParaRPr>
          </a:p>
          <a:p>
            <a:pPr marL="342900" indent="-342900">
              <a:spcBef>
                <a:spcPct val="20000"/>
              </a:spcBef>
              <a:buClr>
                <a:schemeClr val="accent2"/>
              </a:buClr>
              <a:buFont typeface="Monotype Sorts" pitchFamily="2" charset="2"/>
              <a:buChar char="z"/>
            </a:pPr>
            <a:endParaRPr kumimoji="1" lang="en-US" sz="1400" dirty="0">
              <a:latin typeface="Tahoma" pitchFamily="34" charset="0"/>
            </a:endParaRPr>
          </a:p>
          <a:p>
            <a:pPr marL="342900" indent="-342900">
              <a:spcBef>
                <a:spcPct val="20000"/>
              </a:spcBef>
              <a:buClr>
                <a:schemeClr val="accent2"/>
              </a:buClr>
              <a:buFont typeface="Monotype Sorts" pitchFamily="2" charset="2"/>
              <a:buChar char="z"/>
            </a:pPr>
            <a:endParaRPr kumimoji="1" lang="en-US" sz="1400" dirty="0">
              <a:latin typeface="Tahoma" pitchFamily="34" charset="0"/>
            </a:endParaRPr>
          </a:p>
        </p:txBody>
      </p:sp>
      <p:sp>
        <p:nvSpPr>
          <p:cNvPr id="7" name="Rectangle 6"/>
          <p:cNvSpPr>
            <a:spLocks noChangeArrowheads="1"/>
          </p:cNvSpPr>
          <p:nvPr/>
        </p:nvSpPr>
        <p:spPr bwMode="auto">
          <a:xfrm>
            <a:off x="214282" y="5143512"/>
            <a:ext cx="4643470" cy="714380"/>
          </a:xfrm>
          <a:prstGeom prst="rect">
            <a:avLst/>
          </a:prstGeom>
          <a:solidFill>
            <a:schemeClr val="bg1"/>
          </a:solidFill>
          <a:ln w="9525">
            <a:solidFill>
              <a:srgbClr val="FFFFFF"/>
            </a:solidFill>
            <a:miter lim="800000"/>
            <a:headEnd/>
            <a:tailEnd/>
          </a:ln>
          <a:effectLst/>
        </p:spPr>
        <p:txBody>
          <a:bodyPr wrap="none" anchor="ctr"/>
          <a:lstStyle/>
          <a:p>
            <a:pPr algn="ctr"/>
            <a:r>
              <a:rPr lang="en-US" sz="1600" b="1" i="1" dirty="0">
                <a:latin typeface="Book Antiqua" pitchFamily="18" charset="0"/>
              </a:rPr>
              <a:t>*( </a:t>
            </a:r>
            <a:r>
              <a:rPr lang="en-US" sz="1600" b="1" i="1" dirty="0" err="1">
                <a:latin typeface="Book Antiqua" pitchFamily="18" charset="0"/>
              </a:rPr>
              <a:t>Türkiye’de</a:t>
            </a:r>
            <a:r>
              <a:rPr lang="en-US" sz="1600" b="1" i="1" dirty="0">
                <a:latin typeface="Book Antiqua" pitchFamily="18" charset="0"/>
              </a:rPr>
              <a:t> </a:t>
            </a:r>
            <a:r>
              <a:rPr lang="en-US" sz="1600" b="1" i="1" dirty="0" err="1">
                <a:latin typeface="Book Antiqua" pitchFamily="18" charset="0"/>
              </a:rPr>
              <a:t>Ağız</a:t>
            </a:r>
            <a:r>
              <a:rPr lang="en-US" sz="1600" b="1" i="1" dirty="0">
                <a:latin typeface="Book Antiqua" pitchFamily="18" charset="0"/>
              </a:rPr>
              <a:t> </a:t>
            </a:r>
            <a:r>
              <a:rPr lang="en-US" sz="1600" b="1" i="1" dirty="0" err="1">
                <a:latin typeface="Book Antiqua" pitchFamily="18" charset="0"/>
              </a:rPr>
              <a:t>Diş</a:t>
            </a:r>
            <a:r>
              <a:rPr lang="en-US" sz="1600" b="1" i="1" dirty="0">
                <a:latin typeface="Book Antiqua" pitchFamily="18" charset="0"/>
              </a:rPr>
              <a:t> </a:t>
            </a:r>
            <a:r>
              <a:rPr lang="en-US" sz="1600" b="1" i="1" dirty="0" err="1">
                <a:latin typeface="Book Antiqua" pitchFamily="18" charset="0"/>
              </a:rPr>
              <a:t>Sağlığı</a:t>
            </a:r>
            <a:r>
              <a:rPr lang="en-US" sz="1600" b="1" i="1" dirty="0">
                <a:latin typeface="Book Antiqua" pitchFamily="18" charset="0"/>
              </a:rPr>
              <a:t> Durum </a:t>
            </a:r>
            <a:r>
              <a:rPr lang="en-US" sz="1600" b="1" i="1" dirty="0" err="1">
                <a:latin typeface="Book Antiqua" pitchFamily="18" charset="0"/>
              </a:rPr>
              <a:t>Analizi</a:t>
            </a:r>
            <a:r>
              <a:rPr lang="en-US" sz="1600" b="1" i="1" dirty="0">
                <a:latin typeface="Book Antiqua" pitchFamily="18" charset="0"/>
              </a:rPr>
              <a:t> 1990 )</a:t>
            </a:r>
            <a:r>
              <a:rPr lang="en-US" sz="1200" b="1" i="1" dirty="0">
                <a:solidFill>
                  <a:srgbClr val="CC0066"/>
                </a:solidFill>
                <a:latin typeface="Book Antiqua" pitchFamily="18" charset="0"/>
              </a:rPr>
              <a:t/>
            </a:r>
            <a:br>
              <a:rPr lang="en-US" sz="1200" b="1" i="1" dirty="0">
                <a:solidFill>
                  <a:srgbClr val="CC0066"/>
                </a:solidFill>
                <a:latin typeface="Book Antiqua" pitchFamily="18" charset="0"/>
              </a:rPr>
            </a:br>
            <a:endParaRPr lang="en-US" sz="1400" b="1" i="1" dirty="0">
              <a:solidFill>
                <a:srgbClr val="CC0066"/>
              </a:solidFill>
              <a:latin typeface="Book Antiqu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914">
                                            <p:oleChartEl type="gridLegend"/>
                                          </p:spTgt>
                                        </p:tgtEl>
                                        <p:attrNameLst>
                                          <p:attrName>style.visibility</p:attrName>
                                        </p:attrNameLst>
                                      </p:cBhvr>
                                      <p:to>
                                        <p:strVal val="visible"/>
                                      </p:to>
                                    </p:set>
                                    <p:animEffect transition="in" filter="wipe(down)">
                                      <p:cBhvr>
                                        <p:cTn id="7" dur="500"/>
                                        <p:tgtEl>
                                          <p:spTgt spid="38914">
                                            <p:oleChartEl type="gridLegend"/>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914">
                                            <p:oleChartEl type="category" lvl="1"/>
                                          </p:spTgt>
                                        </p:tgtEl>
                                        <p:attrNameLst>
                                          <p:attrName>style.visibility</p:attrName>
                                        </p:attrNameLst>
                                      </p:cBhvr>
                                      <p:to>
                                        <p:strVal val="visible"/>
                                      </p:to>
                                    </p:set>
                                    <p:animEffect transition="in" filter="wipe(down)">
                                      <p:cBhvr>
                                        <p:cTn id="12" dur="500"/>
                                        <p:tgtEl>
                                          <p:spTgt spid="38914">
                                            <p:oleChartEl type="category" lvl="1"/>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8914">
                                            <p:oleChartEl type="category" lvl="2"/>
                                          </p:spTgt>
                                        </p:tgtEl>
                                        <p:attrNameLst>
                                          <p:attrName>style.visibility</p:attrName>
                                        </p:attrNameLst>
                                      </p:cBhvr>
                                      <p:to>
                                        <p:strVal val="visible"/>
                                      </p:to>
                                    </p:set>
                                    <p:animEffect transition="in" filter="wipe(down)">
                                      <p:cBhvr>
                                        <p:cTn id="17" dur="500"/>
                                        <p:tgtEl>
                                          <p:spTgt spid="38914">
                                            <p:oleChartEl type="category" lvl="2"/>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8914">
                                            <p:oleChartEl type="category" lvl="3"/>
                                          </p:spTgt>
                                        </p:tgtEl>
                                        <p:attrNameLst>
                                          <p:attrName>style.visibility</p:attrName>
                                        </p:attrNameLst>
                                      </p:cBhvr>
                                      <p:to>
                                        <p:strVal val="visible"/>
                                      </p:to>
                                    </p:set>
                                    <p:animEffect transition="in" filter="wipe(down)">
                                      <p:cBhvr>
                                        <p:cTn id="22" dur="500"/>
                                        <p:tgtEl>
                                          <p:spTgt spid="38914">
                                            <p:oleChartEl type="category" lvl="3"/>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8914">
                                            <p:oleChartEl type="category" lvl="4"/>
                                          </p:spTgt>
                                        </p:tgtEl>
                                        <p:attrNameLst>
                                          <p:attrName>style.visibility</p:attrName>
                                        </p:attrNameLst>
                                      </p:cBhvr>
                                      <p:to>
                                        <p:strVal val="visible"/>
                                      </p:to>
                                    </p:set>
                                    <p:animEffect transition="in" filter="wipe(down)">
                                      <p:cBhvr>
                                        <p:cTn id="27" dur="500"/>
                                        <p:tgtEl>
                                          <p:spTgt spid="38914">
                                            <p:oleChartEl type="category" lvl="4"/>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8914" grpId="0" uiExpand="1" bld="category"/>
      <p:bldP spid="5" grpId="0" autoUpdateAnimBg="0"/>
      <p:bldP spid="6" grpId="0" autoUpdateAnimBg="0"/>
      <p:bldP spid="7"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a:solidFill>
                  <a:srgbClr val="3517E9"/>
                </a:solidFill>
                <a:latin typeface="Book Antiqua" pitchFamily="18" charset="0"/>
              </a:rPr>
              <a:t>Diş İpi  Nasıl Kullanılır ?</a:t>
            </a:r>
            <a:r>
              <a:rPr lang="tr-TR" dirty="0">
                <a:solidFill>
                  <a:srgbClr val="3517E9"/>
                </a:solidFill>
                <a:latin typeface="Book Antiqua" pitchFamily="18" charset="0"/>
              </a:rPr>
              <a:t/>
            </a:r>
            <a:br>
              <a:rPr lang="tr-TR" dirty="0">
                <a:solidFill>
                  <a:srgbClr val="3517E9"/>
                </a:solidFill>
                <a:latin typeface="Book Antiqua" pitchFamily="18" charset="0"/>
              </a:rPr>
            </a:br>
            <a:endParaRPr lang="tr-TR" dirty="0">
              <a:solidFill>
                <a:srgbClr val="3517E9"/>
              </a:solidFill>
              <a:latin typeface="Book Antiqua" pitchFamily="18" charset="0"/>
            </a:endParaRPr>
          </a:p>
        </p:txBody>
      </p:sp>
      <p:sp>
        <p:nvSpPr>
          <p:cNvPr id="3" name="2 İçerik Yer Tutucusu"/>
          <p:cNvSpPr>
            <a:spLocks noGrp="1"/>
          </p:cNvSpPr>
          <p:nvPr>
            <p:ph idx="1"/>
          </p:nvPr>
        </p:nvSpPr>
        <p:spPr/>
        <p:txBody>
          <a:bodyPr/>
          <a:lstStyle/>
          <a:p>
            <a:pPr algn="ctr">
              <a:buNone/>
            </a:pPr>
            <a:endParaRPr lang="tr-TR" b="1" i="1" dirty="0" smtClean="0">
              <a:latin typeface="Book Antiqua" pitchFamily="18" charset="0"/>
            </a:endParaRPr>
          </a:p>
          <a:p>
            <a:pPr algn="ctr">
              <a:buNone/>
            </a:pPr>
            <a:r>
              <a:rPr lang="tr-TR" b="1" i="1" dirty="0" smtClean="0">
                <a:latin typeface="Book Antiqua" pitchFamily="18" charset="0"/>
              </a:rPr>
              <a:t>Diş </a:t>
            </a:r>
            <a:r>
              <a:rPr lang="tr-TR" b="1" i="1" dirty="0">
                <a:latin typeface="Book Antiqua" pitchFamily="18" charset="0"/>
              </a:rPr>
              <a:t>fırçalama ile dişlerin bütün görünen yüzeyleri temizlenebilir ancak diş aralarının temizlenmesi için diş ipi kullanmak gereklidir. </a:t>
            </a:r>
            <a:r>
              <a:rPr lang="tr-TR" b="1" i="1" dirty="0">
                <a:solidFill>
                  <a:srgbClr val="FF0000"/>
                </a:solidFill>
                <a:latin typeface="Book Antiqua" pitchFamily="18" charset="0"/>
              </a:rPr>
              <a:t>Çünkü çürüklerin büyük bir kısmı diş aralarından başlar. </a:t>
            </a:r>
            <a:r>
              <a:rPr lang="tr-TR" b="1" i="1" dirty="0">
                <a:latin typeface="Book Antiqua" pitchFamily="18" charset="0"/>
              </a:rPr>
              <a:t>Diş ipi diş fırçalamadan sonra ve  en az iki günde bir kullanılmalıdır.</a:t>
            </a:r>
            <a:endParaRPr lang="tr-TR" dirty="0">
              <a:latin typeface="Book Antiqua" pitchFamily="18" charset="0"/>
            </a:endParaRPr>
          </a:p>
          <a:p>
            <a:pPr algn="ctr">
              <a:buNone/>
            </a:pPr>
            <a:endParaRPr lang="tr-TR" dirty="0">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solidFill>
                  <a:srgbClr val="3517E9"/>
                </a:solidFill>
                <a:latin typeface="Book Antiqua" pitchFamily="18" charset="0"/>
              </a:rPr>
              <a:t/>
            </a:r>
            <a:br>
              <a:rPr lang="tr-TR" b="1" i="1" dirty="0" smtClean="0">
                <a:solidFill>
                  <a:srgbClr val="3517E9"/>
                </a:solidFill>
                <a:latin typeface="Book Antiqua" pitchFamily="18" charset="0"/>
              </a:rPr>
            </a:br>
            <a:r>
              <a:rPr lang="tr-TR" b="1" i="1" dirty="0" smtClean="0">
                <a:solidFill>
                  <a:srgbClr val="3517E9"/>
                </a:solidFill>
                <a:latin typeface="Book Antiqua" pitchFamily="18" charset="0"/>
              </a:rPr>
              <a:t>Diş İpi  Nasıl Kullanılır ?</a:t>
            </a:r>
            <a:r>
              <a:rPr lang="tr-TR" dirty="0" smtClean="0">
                <a:solidFill>
                  <a:srgbClr val="3517E9"/>
                </a:solidFill>
                <a:latin typeface="Book Antiqua" pitchFamily="18" charset="0"/>
              </a:rPr>
              <a:t/>
            </a:r>
            <a:br>
              <a:rPr lang="tr-TR" dirty="0" smtClean="0">
                <a:solidFill>
                  <a:srgbClr val="3517E9"/>
                </a:solidFill>
                <a:latin typeface="Book Antiqua" pitchFamily="18" charset="0"/>
              </a:rPr>
            </a:br>
            <a:endParaRPr lang="tr-TR" dirty="0">
              <a:solidFill>
                <a:srgbClr val="3517E9"/>
              </a:solidFill>
              <a:latin typeface="Book Antiqua" pitchFamily="18" charset="0"/>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3793" name="Object 1"/>
          <p:cNvGraphicFramePr>
            <a:graphicFrameLocks noChangeAspect="1"/>
          </p:cNvGraphicFramePr>
          <p:nvPr/>
        </p:nvGraphicFramePr>
        <p:xfrm>
          <a:off x="928662" y="1785926"/>
          <a:ext cx="3305175" cy="1638300"/>
        </p:xfrm>
        <a:graphic>
          <a:graphicData uri="http://schemas.openxmlformats.org/presentationml/2006/ole">
            <p:oleObj spid="_x0000_s33793" r:id="rId3" imgW="5530850" imgH="2741613" progId="">
              <p:embed/>
            </p:oleObj>
          </a:graphicData>
        </a:graphic>
      </p:graphicFrame>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3795" name="Object 3"/>
          <p:cNvGraphicFramePr>
            <a:graphicFrameLocks noChangeAspect="1"/>
          </p:cNvGraphicFramePr>
          <p:nvPr/>
        </p:nvGraphicFramePr>
        <p:xfrm>
          <a:off x="5286380" y="1500174"/>
          <a:ext cx="3305175" cy="2152650"/>
        </p:xfrm>
        <a:graphic>
          <a:graphicData uri="http://schemas.openxmlformats.org/presentationml/2006/ole">
            <p:oleObj spid="_x0000_s33795" r:id="rId4" imgW="4211638" imgH="2740025" progId="">
              <p:embed/>
            </p:oleObj>
          </a:graphicData>
        </a:graphic>
      </p:graphicFrame>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3797" name="Object 5"/>
          <p:cNvGraphicFramePr>
            <a:graphicFrameLocks noChangeAspect="1"/>
          </p:cNvGraphicFramePr>
          <p:nvPr/>
        </p:nvGraphicFramePr>
        <p:xfrm>
          <a:off x="2500298" y="4143380"/>
          <a:ext cx="4167494" cy="2071702"/>
        </p:xfrm>
        <a:graphic>
          <a:graphicData uri="http://schemas.openxmlformats.org/presentationml/2006/ole">
            <p:oleObj spid="_x0000_s33797" r:id="rId5" imgW="4692650" imgH="2325688" progId="">
              <p:embed/>
            </p:oleObj>
          </a:graphicData>
        </a:graphic>
      </p:graphicFrame>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endParaRPr lang="tr-TR" dirty="0" smtClean="0">
              <a:latin typeface="Bradley Hand ITC" pitchFamily="66" charset="0"/>
            </a:endParaRPr>
          </a:p>
          <a:p>
            <a:pPr>
              <a:buNone/>
            </a:pPr>
            <a:endParaRPr lang="tr-TR" dirty="0" smtClean="0">
              <a:latin typeface="Bradley Hand ITC" pitchFamily="66" charset="0"/>
            </a:endParaRPr>
          </a:p>
          <a:p>
            <a:pPr>
              <a:buNone/>
            </a:pPr>
            <a:endParaRPr lang="tr-TR" dirty="0" smtClean="0">
              <a:latin typeface="Bradley Hand ITC" pitchFamily="66" charset="0"/>
            </a:endParaRPr>
          </a:p>
          <a:p>
            <a:pPr>
              <a:buNone/>
            </a:pPr>
            <a:r>
              <a:rPr lang="tr-TR" dirty="0" smtClean="0">
                <a:latin typeface="Bradley Hand ITC" pitchFamily="66" charset="0"/>
              </a:rPr>
              <a:t>      </a:t>
            </a:r>
            <a:r>
              <a:rPr lang="tr-TR" sz="5400" dirty="0" smtClean="0">
                <a:solidFill>
                  <a:srgbClr val="7030A0"/>
                </a:solidFill>
                <a:latin typeface="Brush Script MT" pitchFamily="66" charset="0"/>
              </a:rPr>
              <a:t>TEŞEKKÜR    </a:t>
            </a:r>
            <a:r>
              <a:rPr lang="tr-TR" sz="5400" dirty="0" err="1" smtClean="0">
                <a:solidFill>
                  <a:srgbClr val="7030A0"/>
                </a:solidFill>
                <a:latin typeface="Brush Script MT" pitchFamily="66" charset="0"/>
              </a:rPr>
              <a:t>EDERîM</a:t>
            </a:r>
            <a:r>
              <a:rPr lang="tr-TR" sz="5400" dirty="0" smtClean="0">
                <a:solidFill>
                  <a:srgbClr val="7030A0"/>
                </a:solidFill>
                <a:latin typeface="Brush Script MT" pitchFamily="66" charset="0"/>
              </a:rPr>
              <a:t>..</a:t>
            </a:r>
          </a:p>
          <a:p>
            <a:pPr>
              <a:buNone/>
            </a:pPr>
            <a:endParaRPr lang="tr-TR" sz="5400" dirty="0">
              <a:latin typeface="Brush Script MT" pitchFamily="66"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62000" y="381000"/>
            <a:ext cx="7772400" cy="1143000"/>
          </a:xfrm>
          <a:prstGeom prst="rect">
            <a:avLst/>
          </a:prstGeom>
          <a:noFill/>
          <a:ln w="9525">
            <a:noFill/>
            <a:miter lim="800000"/>
            <a:headEnd/>
            <a:tailEnd/>
          </a:ln>
          <a:effectLst/>
        </p:spPr>
        <p:txBody>
          <a:bodyPr anchor="ctr"/>
          <a:lstStyle/>
          <a:p>
            <a:pPr algn="ctr"/>
            <a:r>
              <a:rPr kumimoji="1" lang="en-US" sz="3200" b="1" i="1" dirty="0" err="1">
                <a:solidFill>
                  <a:srgbClr val="CC0066"/>
                </a:solidFill>
                <a:latin typeface="Book Antiqua" pitchFamily="18" charset="0"/>
              </a:rPr>
              <a:t>Türkiye’de</a:t>
            </a:r>
            <a:r>
              <a:rPr kumimoji="1" lang="en-US" sz="3200" b="1" i="1" dirty="0">
                <a:solidFill>
                  <a:srgbClr val="CC0066"/>
                </a:solidFill>
                <a:latin typeface="Book Antiqua" pitchFamily="18" charset="0"/>
              </a:rPr>
              <a:t> Periodontal </a:t>
            </a:r>
            <a:r>
              <a:rPr kumimoji="1" lang="en-US" sz="3200" b="1" i="1" dirty="0" err="1">
                <a:solidFill>
                  <a:srgbClr val="CC0066"/>
                </a:solidFill>
                <a:latin typeface="Book Antiqua" pitchFamily="18" charset="0"/>
              </a:rPr>
              <a:t>Hastalık</a:t>
            </a:r>
            <a:r>
              <a:rPr kumimoji="1" lang="en-US" sz="3200" b="1" i="1" dirty="0">
                <a:solidFill>
                  <a:srgbClr val="CC0066"/>
                </a:solidFill>
                <a:latin typeface="Book Antiqua" pitchFamily="18" charset="0"/>
              </a:rPr>
              <a:t> </a:t>
            </a:r>
            <a:br>
              <a:rPr kumimoji="1" lang="en-US" sz="3200" b="1" i="1" dirty="0">
                <a:solidFill>
                  <a:srgbClr val="CC0066"/>
                </a:solidFill>
                <a:latin typeface="Book Antiqua" pitchFamily="18" charset="0"/>
              </a:rPr>
            </a:br>
            <a:r>
              <a:rPr kumimoji="1" lang="en-US" sz="3200" b="1" i="1" dirty="0">
                <a:solidFill>
                  <a:srgbClr val="CC0066"/>
                </a:solidFill>
                <a:latin typeface="Book Antiqua" pitchFamily="18" charset="0"/>
              </a:rPr>
              <a:t>(</a:t>
            </a:r>
            <a:r>
              <a:rPr kumimoji="1" lang="en-US" sz="3200" b="1" i="1" dirty="0" err="1">
                <a:solidFill>
                  <a:srgbClr val="CC0066"/>
                </a:solidFill>
                <a:latin typeface="Book Antiqua" pitchFamily="18" charset="0"/>
              </a:rPr>
              <a:t>Dişeti</a:t>
            </a:r>
            <a:r>
              <a:rPr kumimoji="1" lang="en-US" sz="3200" b="1" i="1" dirty="0">
                <a:solidFill>
                  <a:srgbClr val="CC0066"/>
                </a:solidFill>
                <a:latin typeface="Book Antiqua" pitchFamily="18" charset="0"/>
              </a:rPr>
              <a:t> </a:t>
            </a:r>
            <a:r>
              <a:rPr kumimoji="1" lang="en-US" sz="3200" b="1" i="1" dirty="0" err="1">
                <a:solidFill>
                  <a:srgbClr val="CC0066"/>
                </a:solidFill>
                <a:latin typeface="Book Antiqua" pitchFamily="18" charset="0"/>
              </a:rPr>
              <a:t>hastalığı</a:t>
            </a:r>
            <a:r>
              <a:rPr kumimoji="1" lang="en-US" sz="3200" b="1" i="1" dirty="0">
                <a:solidFill>
                  <a:srgbClr val="CC0066"/>
                </a:solidFill>
                <a:latin typeface="Book Antiqua" pitchFamily="18" charset="0"/>
              </a:rPr>
              <a:t>)   </a:t>
            </a:r>
            <a:r>
              <a:rPr kumimoji="1" lang="en-US" sz="3200" b="1" i="1" dirty="0" err="1">
                <a:solidFill>
                  <a:srgbClr val="CC0066"/>
                </a:solidFill>
                <a:latin typeface="Book Antiqua" pitchFamily="18" charset="0"/>
              </a:rPr>
              <a:t>Prevalans</a:t>
            </a:r>
            <a:r>
              <a:rPr kumimoji="1" lang="en-US" sz="3200" b="1" i="1" dirty="0">
                <a:solidFill>
                  <a:srgbClr val="CC0066"/>
                </a:solidFill>
                <a:latin typeface="Book Antiqua" pitchFamily="18" charset="0"/>
              </a:rPr>
              <a:t> </a:t>
            </a:r>
            <a:r>
              <a:rPr kumimoji="1" lang="en-US" sz="3200" b="1" i="1" dirty="0" err="1">
                <a:solidFill>
                  <a:srgbClr val="CC0066"/>
                </a:solidFill>
                <a:latin typeface="Book Antiqua" pitchFamily="18" charset="0"/>
              </a:rPr>
              <a:t>Hızı</a:t>
            </a:r>
            <a:endParaRPr kumimoji="1" lang="en-US" sz="3200" dirty="0">
              <a:solidFill>
                <a:schemeClr val="tx2"/>
              </a:solidFill>
              <a:latin typeface="Arial Black" pitchFamily="34" charset="0"/>
            </a:endParaRPr>
          </a:p>
        </p:txBody>
      </p:sp>
      <p:sp>
        <p:nvSpPr>
          <p:cNvPr id="6" name="Rectangle 3"/>
          <p:cNvSpPr>
            <a:spLocks noChangeArrowheads="1"/>
          </p:cNvSpPr>
          <p:nvPr/>
        </p:nvSpPr>
        <p:spPr bwMode="auto">
          <a:xfrm>
            <a:off x="152400" y="2362200"/>
            <a:ext cx="3810000" cy="3124200"/>
          </a:xfrm>
          <a:prstGeom prst="rect">
            <a:avLst/>
          </a:prstGeom>
          <a:noFill/>
          <a:ln w="9525">
            <a:noFill/>
            <a:miter lim="800000"/>
            <a:headEnd/>
            <a:tailEnd/>
          </a:ln>
          <a:effectLst/>
        </p:spPr>
        <p:txBody>
          <a:bodyPr/>
          <a:lstStyle/>
          <a:p>
            <a:pPr marL="342900" indent="-342900">
              <a:spcBef>
                <a:spcPct val="20000"/>
              </a:spcBef>
              <a:buClr>
                <a:schemeClr val="accent2"/>
              </a:buClr>
              <a:buFont typeface="Monotype Sorts" pitchFamily="2" charset="2"/>
              <a:buChar char="z"/>
            </a:pPr>
            <a:endParaRPr kumimoji="1" lang="en-US">
              <a:latin typeface="Tahoma" pitchFamily="34" charset="0"/>
            </a:endParaRPr>
          </a:p>
          <a:p>
            <a:pPr marL="342900" indent="-342900">
              <a:spcBef>
                <a:spcPct val="20000"/>
              </a:spcBef>
              <a:buClr>
                <a:schemeClr val="accent2"/>
              </a:buClr>
              <a:buFont typeface="Monotype Sorts" pitchFamily="2" charset="2"/>
              <a:buChar char="z"/>
            </a:pPr>
            <a:endParaRPr kumimoji="1" lang="en-US">
              <a:latin typeface="Tahoma" pitchFamily="34" charset="0"/>
            </a:endParaRPr>
          </a:p>
          <a:p>
            <a:pPr marL="342900" indent="-342900">
              <a:spcBef>
                <a:spcPct val="20000"/>
              </a:spcBef>
              <a:buClr>
                <a:schemeClr val="accent2"/>
              </a:buClr>
              <a:buFont typeface="Monotype Sorts" pitchFamily="2" charset="2"/>
              <a:buChar char="z"/>
            </a:pPr>
            <a:r>
              <a:rPr kumimoji="1" lang="en-US" b="1" i="1">
                <a:latin typeface="Book Antiqua" pitchFamily="18" charset="0"/>
              </a:rPr>
              <a:t>6 yaşında     %  5</a:t>
            </a:r>
          </a:p>
          <a:p>
            <a:pPr marL="342900" indent="-342900">
              <a:spcBef>
                <a:spcPct val="20000"/>
              </a:spcBef>
              <a:buClr>
                <a:schemeClr val="accent2"/>
              </a:buClr>
              <a:buFont typeface="Monotype Sorts" pitchFamily="2" charset="2"/>
              <a:buChar char="z"/>
            </a:pPr>
            <a:r>
              <a:rPr kumimoji="1" lang="en-US" b="1" i="1">
                <a:latin typeface="Book Antiqua" pitchFamily="18" charset="0"/>
              </a:rPr>
              <a:t>12 yaşında   %  50</a:t>
            </a:r>
          </a:p>
          <a:p>
            <a:pPr marL="342900" indent="-342900">
              <a:spcBef>
                <a:spcPct val="20000"/>
              </a:spcBef>
              <a:buClr>
                <a:schemeClr val="accent2"/>
              </a:buClr>
              <a:buFont typeface="Monotype Sorts" pitchFamily="2" charset="2"/>
              <a:buChar char="z"/>
            </a:pPr>
            <a:r>
              <a:rPr kumimoji="1" lang="en-US" b="1" i="1">
                <a:latin typeface="Book Antiqua" pitchFamily="18" charset="0"/>
              </a:rPr>
              <a:t>15-19 yaş grubunda %74</a:t>
            </a:r>
          </a:p>
          <a:p>
            <a:pPr marL="342900" indent="-342900">
              <a:spcBef>
                <a:spcPct val="20000"/>
              </a:spcBef>
              <a:buClr>
                <a:schemeClr val="accent2"/>
              </a:buClr>
              <a:buFont typeface="Monotype Sorts" pitchFamily="2" charset="2"/>
              <a:buChar char="z"/>
            </a:pPr>
            <a:r>
              <a:rPr kumimoji="1" lang="en-US" b="1" i="1">
                <a:latin typeface="Book Antiqua" pitchFamily="18" charset="0"/>
              </a:rPr>
              <a:t>30-34 yaş grubunda %96</a:t>
            </a:r>
          </a:p>
          <a:p>
            <a:pPr marL="342900" indent="-342900">
              <a:spcBef>
                <a:spcPct val="20000"/>
              </a:spcBef>
              <a:buClr>
                <a:schemeClr val="accent2"/>
              </a:buClr>
              <a:buFont typeface="Monotype Sorts" pitchFamily="2" charset="2"/>
              <a:buChar char="z"/>
            </a:pPr>
            <a:endParaRPr kumimoji="1" lang="en-US" sz="2800">
              <a:latin typeface="Book Antiqua" pitchFamily="18" charset="0"/>
            </a:endParaRPr>
          </a:p>
        </p:txBody>
      </p:sp>
      <p:graphicFrame>
        <p:nvGraphicFramePr>
          <p:cNvPr id="7" name="Object 4"/>
          <p:cNvGraphicFramePr>
            <a:graphicFrameLocks noChangeAspect="1"/>
          </p:cNvGraphicFramePr>
          <p:nvPr/>
        </p:nvGraphicFramePr>
        <p:xfrm>
          <a:off x="4038600" y="2063750"/>
          <a:ext cx="4957763" cy="4725988"/>
        </p:xfrm>
        <a:graphic>
          <a:graphicData uri="http://schemas.openxmlformats.org/presentationml/2006/ole">
            <p:oleObj spid="_x0000_s39938" name="Chart" r:id="rId3" imgW="3733935" imgH="4114800" progId="MSGraph.Chart.8">
              <p:embed followColorScheme="full"/>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oleChartEl type="gridLegend"/>
                                          </p:spTgt>
                                        </p:tgtEl>
                                        <p:attrNameLst>
                                          <p:attrName>style.visibility</p:attrName>
                                        </p:attrNameLst>
                                      </p:cBhvr>
                                      <p:to>
                                        <p:strVal val="visible"/>
                                      </p:to>
                                    </p:set>
                                    <p:animEffect transition="in" filter="wipe(down)">
                                      <p:cBhvr>
                                        <p:cTn id="12" dur="500"/>
                                        <p:tgtEl>
                                          <p:spTgt spid="7">
                                            <p:oleChartEl type="gridLegend"/>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oleChartEl type="category" lvl="1"/>
                                          </p:spTgt>
                                        </p:tgtEl>
                                        <p:attrNameLst>
                                          <p:attrName>style.visibility</p:attrName>
                                        </p:attrNameLst>
                                      </p:cBhvr>
                                      <p:to>
                                        <p:strVal val="visible"/>
                                      </p:to>
                                    </p:set>
                                    <p:animEffect transition="in" filter="wipe(down)">
                                      <p:cBhvr>
                                        <p:cTn id="17" dur="500"/>
                                        <p:tgtEl>
                                          <p:spTgt spid="7">
                                            <p:oleChartEl type="category" lvl="1"/>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oleChartEl type="category" lvl="2"/>
                                          </p:spTgt>
                                        </p:tgtEl>
                                        <p:attrNameLst>
                                          <p:attrName>style.visibility</p:attrName>
                                        </p:attrNameLst>
                                      </p:cBhvr>
                                      <p:to>
                                        <p:strVal val="visible"/>
                                      </p:to>
                                    </p:set>
                                    <p:animEffect transition="in" filter="wipe(down)">
                                      <p:cBhvr>
                                        <p:cTn id="22" dur="500"/>
                                        <p:tgtEl>
                                          <p:spTgt spid="7">
                                            <p:oleChartEl type="category" lvl="2"/>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oleChartEl type="category" lvl="3"/>
                                          </p:spTgt>
                                        </p:tgtEl>
                                        <p:attrNameLst>
                                          <p:attrName>style.visibility</p:attrName>
                                        </p:attrNameLst>
                                      </p:cBhvr>
                                      <p:to>
                                        <p:strVal val="visible"/>
                                      </p:to>
                                    </p:set>
                                    <p:animEffect transition="in" filter="wipe(down)">
                                      <p:cBhvr>
                                        <p:cTn id="27" dur="500"/>
                                        <p:tgtEl>
                                          <p:spTgt spid="7">
                                            <p:oleChartEl type="category" lvl="3"/>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oleChartEl type="category" lvl="4"/>
                                          </p:spTgt>
                                        </p:tgtEl>
                                        <p:attrNameLst>
                                          <p:attrName>style.visibility</p:attrName>
                                        </p:attrNameLst>
                                      </p:cBhvr>
                                      <p:to>
                                        <p:strVal val="visible"/>
                                      </p:to>
                                    </p:set>
                                    <p:animEffect transition="in" filter="wipe(down)">
                                      <p:cBhvr>
                                        <p:cTn id="32" dur="500"/>
                                        <p:tgtEl>
                                          <p:spTgt spid="7">
                                            <p:oleChartEl type="category" lvl="4"/>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OleChart spid="7" grpId="0" bld="category"/>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06400" y="228600"/>
            <a:ext cx="7772400" cy="1143000"/>
          </a:xfrm>
        </p:spPr>
        <p:txBody>
          <a:bodyPr>
            <a:normAutofit fontScale="90000"/>
          </a:bodyPr>
          <a:lstStyle/>
          <a:p>
            <a:pPr algn="ctr"/>
            <a:r>
              <a:rPr lang="en-US" sz="3200" b="1" i="1" dirty="0" err="1">
                <a:solidFill>
                  <a:srgbClr val="CC0066"/>
                </a:solidFill>
                <a:latin typeface="Book Antiqua" pitchFamily="18" charset="0"/>
              </a:rPr>
              <a:t>Gereken</a:t>
            </a:r>
            <a:r>
              <a:rPr lang="en-US" sz="3200" b="1" i="1" dirty="0">
                <a:solidFill>
                  <a:srgbClr val="CC0066"/>
                </a:solidFill>
                <a:latin typeface="Book Antiqua" pitchFamily="18" charset="0"/>
              </a:rPr>
              <a:t> Periodontal </a:t>
            </a:r>
            <a:r>
              <a:rPr lang="en-US" sz="3200" b="1" i="1" dirty="0" err="1">
                <a:solidFill>
                  <a:srgbClr val="CC0066"/>
                </a:solidFill>
                <a:latin typeface="Book Antiqua" pitchFamily="18" charset="0"/>
              </a:rPr>
              <a:t>Tedavi</a:t>
            </a:r>
            <a:r>
              <a:rPr lang="en-US" sz="3200" b="1" i="1" dirty="0">
                <a:solidFill>
                  <a:srgbClr val="CC0066"/>
                </a:solidFill>
                <a:latin typeface="Book Antiqua" pitchFamily="18" charset="0"/>
              </a:rPr>
              <a:t> (</a:t>
            </a:r>
            <a:r>
              <a:rPr lang="en-US" sz="3200" b="1" i="1" dirty="0" err="1" smtClean="0">
                <a:solidFill>
                  <a:srgbClr val="CC0066"/>
                </a:solidFill>
                <a:latin typeface="Book Antiqua" pitchFamily="18" charset="0"/>
              </a:rPr>
              <a:t>dişeti</a:t>
            </a:r>
            <a:r>
              <a:rPr lang="tr-TR" sz="3200" b="1" i="1" dirty="0" smtClean="0">
                <a:solidFill>
                  <a:srgbClr val="CC0066"/>
                </a:solidFill>
                <a:latin typeface="Book Antiqua" pitchFamily="18" charset="0"/>
              </a:rPr>
              <a:t> tedavisi</a:t>
            </a:r>
            <a:r>
              <a:rPr lang="en-US" sz="3200" b="1" i="1" dirty="0" smtClean="0">
                <a:solidFill>
                  <a:srgbClr val="CC0066"/>
                </a:solidFill>
                <a:latin typeface="Book Antiqua" pitchFamily="18" charset="0"/>
              </a:rPr>
              <a:t>)</a:t>
            </a:r>
            <a:r>
              <a:rPr lang="en-US" sz="3200" b="1" i="1" dirty="0">
                <a:solidFill>
                  <a:srgbClr val="CC0066"/>
                </a:solidFill>
                <a:latin typeface="Book Antiqua" pitchFamily="18" charset="0"/>
              </a:rPr>
              <a:t/>
            </a:r>
            <a:br>
              <a:rPr lang="en-US" sz="3200" b="1" i="1" dirty="0">
                <a:solidFill>
                  <a:srgbClr val="CC0066"/>
                </a:solidFill>
                <a:latin typeface="Book Antiqua" pitchFamily="18" charset="0"/>
              </a:rPr>
            </a:br>
            <a:r>
              <a:rPr lang="en-US" sz="3200" b="1" i="1" dirty="0" err="1">
                <a:solidFill>
                  <a:srgbClr val="CC0066"/>
                </a:solidFill>
                <a:latin typeface="Book Antiqua" pitchFamily="18" charset="0"/>
              </a:rPr>
              <a:t>İhtiyacının</a:t>
            </a:r>
            <a:r>
              <a:rPr lang="en-US" sz="3200" b="1" i="1" dirty="0">
                <a:solidFill>
                  <a:srgbClr val="CC0066"/>
                </a:solidFill>
                <a:latin typeface="Book Antiqua" pitchFamily="18" charset="0"/>
              </a:rPr>
              <a:t> </a:t>
            </a:r>
            <a:r>
              <a:rPr lang="en-US" sz="3200" b="1" i="1" dirty="0" err="1">
                <a:solidFill>
                  <a:srgbClr val="CC0066"/>
                </a:solidFill>
                <a:latin typeface="Book Antiqua" pitchFamily="18" charset="0"/>
              </a:rPr>
              <a:t>Dağılımı</a:t>
            </a:r>
            <a:endParaRPr lang="en-US" sz="3200" b="1" i="1" dirty="0">
              <a:solidFill>
                <a:srgbClr val="CC0066"/>
              </a:solidFill>
              <a:latin typeface="Book Antiqua" pitchFamily="18" charset="0"/>
            </a:endParaRPr>
          </a:p>
        </p:txBody>
      </p:sp>
      <p:graphicFrame>
        <p:nvGraphicFramePr>
          <p:cNvPr id="40962" name="Object 2"/>
          <p:cNvGraphicFramePr>
            <a:graphicFrameLocks noChangeAspect="1"/>
          </p:cNvGraphicFramePr>
          <p:nvPr/>
        </p:nvGraphicFramePr>
        <p:xfrm>
          <a:off x="357158" y="2214554"/>
          <a:ext cx="8501122" cy="2090188"/>
        </p:xfrm>
        <a:graphic>
          <a:graphicData uri="http://schemas.openxmlformats.org/presentationml/2006/ole">
            <p:oleObj spid="_x0000_s40962" name="Document" r:id="rId3" imgW="6068160" imgH="1492920" progId="Word.Document.8">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checkerboard(across)">
                                      <p:cBhvr>
                                        <p:cTn id="12"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solidFill>
                  <a:srgbClr val="3517E9"/>
                </a:solidFill>
                <a:latin typeface="Book Antiqua" pitchFamily="18" charset="0"/>
              </a:rPr>
              <a:t>Koruyucu önleyici yaklaşım açısından öncelikli gruplar</a:t>
            </a:r>
            <a:endParaRPr lang="tr-TR" b="1" i="1" dirty="0">
              <a:solidFill>
                <a:srgbClr val="3517E9"/>
              </a:solidFill>
              <a:latin typeface="Book Antiqua" pitchFamily="18" charset="0"/>
            </a:endParaRPr>
          </a:p>
        </p:txBody>
      </p:sp>
      <p:graphicFrame>
        <p:nvGraphicFramePr>
          <p:cNvPr id="4" name="3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1"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4471990" cy="4757757"/>
          </a:xfrm>
        </p:spPr>
        <p:txBody>
          <a:bodyPr>
            <a:normAutofit lnSpcReduction="10000"/>
          </a:bodyPr>
          <a:lstStyle/>
          <a:p>
            <a:pPr algn="ctr">
              <a:buNone/>
            </a:pPr>
            <a:r>
              <a:rPr lang="tr-TR" sz="2400" b="1" i="1" dirty="0">
                <a:latin typeface="Book Antiqua" pitchFamily="18" charset="0"/>
              </a:rPr>
              <a:t>Hamilelik dönemi insan hayatının en önemli dönemlerinden biridir  ve ağız diş sağlığı açısından da özel önem taşır.</a:t>
            </a:r>
          </a:p>
          <a:p>
            <a:pPr algn="ctr">
              <a:buNone/>
            </a:pPr>
            <a:r>
              <a:rPr lang="tr-TR" sz="2400" b="1" i="1" dirty="0">
                <a:latin typeface="Book Antiqua" pitchFamily="18" charset="0"/>
              </a:rPr>
              <a:t>Her ne kadar </a:t>
            </a:r>
            <a:r>
              <a:rPr lang="tr-TR" sz="2400" b="1" i="1" dirty="0">
                <a:solidFill>
                  <a:srgbClr val="FF0000"/>
                </a:solidFill>
                <a:latin typeface="Book Antiqua" pitchFamily="18" charset="0"/>
              </a:rPr>
              <a:t>“her doğumun anneye bir dişe mal olacağı” </a:t>
            </a:r>
            <a:r>
              <a:rPr lang="tr-TR" sz="2400" b="1" i="1" dirty="0">
                <a:latin typeface="Book Antiqua" pitchFamily="18" charset="0"/>
              </a:rPr>
              <a:t>yanlış  bir inanış olsa da hamilelikte ve onu izleyen emzirme döneminde ağız diş sağlığında bazı değişikliklerin olacağı da bir gerçektir.</a:t>
            </a:r>
          </a:p>
          <a:p>
            <a:endParaRPr lang="tr-TR" dirty="0"/>
          </a:p>
        </p:txBody>
      </p:sp>
      <p:pic>
        <p:nvPicPr>
          <p:cNvPr id="22529" name="Picture 1" descr="C:\Users\user\Documents\Downloads\hamile.jpg"/>
          <p:cNvPicPr>
            <a:picLocks noChangeAspect="1" noChangeArrowheads="1"/>
          </p:cNvPicPr>
          <p:nvPr/>
        </p:nvPicPr>
        <p:blipFill>
          <a:blip r:embed="rId2" cstate="print"/>
          <a:srcRect/>
          <a:stretch>
            <a:fillRect/>
          </a:stretch>
        </p:blipFill>
        <p:spPr bwMode="auto">
          <a:xfrm>
            <a:off x="5000628" y="1857364"/>
            <a:ext cx="3429024" cy="2571768"/>
          </a:xfrm>
          <a:prstGeom prst="rect">
            <a:avLst/>
          </a:prstGeom>
          <a:noFill/>
        </p:spPr>
      </p:pic>
      <p:sp>
        <p:nvSpPr>
          <p:cNvPr id="5" name="1 Başlık"/>
          <p:cNvSpPr>
            <a:spLocks noGrp="1"/>
          </p:cNvSpPr>
          <p:nvPr>
            <p:ph type="title"/>
          </p:nvPr>
        </p:nvSpPr>
        <p:spPr>
          <a:xfrm>
            <a:off x="457200" y="274638"/>
            <a:ext cx="8229600" cy="1143000"/>
          </a:xfrm>
        </p:spPr>
        <p:txBody>
          <a:bodyPr>
            <a:normAutofit fontScale="90000"/>
          </a:bodyPr>
          <a:lstStyle/>
          <a:p>
            <a:r>
              <a:rPr lang="tr-TR" b="1" i="1" dirty="0" smtClean="0">
                <a:latin typeface="Book Antiqua" pitchFamily="18" charset="0"/>
              </a:rPr>
              <a:t/>
            </a:r>
            <a:br>
              <a:rPr lang="tr-TR" b="1" i="1" dirty="0" smtClean="0">
                <a:latin typeface="Book Antiqua" pitchFamily="18" charset="0"/>
              </a:rPr>
            </a:br>
            <a:r>
              <a:rPr lang="tr-TR" b="1" i="1" dirty="0" smtClean="0">
                <a:solidFill>
                  <a:srgbClr val="3517E9"/>
                </a:solidFill>
                <a:latin typeface="Book Antiqua" pitchFamily="18" charset="0"/>
              </a:rPr>
              <a:t>Hamilelik  </a:t>
            </a:r>
            <a:r>
              <a:rPr lang="tr-TR" b="1" i="1" dirty="0">
                <a:solidFill>
                  <a:srgbClr val="3517E9"/>
                </a:solidFill>
                <a:latin typeface="Book Antiqua" pitchFamily="18" charset="0"/>
              </a:rPr>
              <a:t>Ağız  Diş  </a:t>
            </a:r>
            <a:r>
              <a:rPr lang="tr-TR" b="1" i="1" dirty="0" smtClean="0">
                <a:solidFill>
                  <a:srgbClr val="3517E9"/>
                </a:solidFill>
                <a:latin typeface="Book Antiqua" pitchFamily="18" charset="0"/>
              </a:rPr>
              <a:t>Sağlığını   </a:t>
            </a:r>
            <a:r>
              <a:rPr lang="tr-TR" b="1" i="1" dirty="0">
                <a:solidFill>
                  <a:srgbClr val="3517E9"/>
                </a:solidFill>
                <a:latin typeface="Book Antiqua" pitchFamily="18" charset="0"/>
              </a:rPr>
              <a:t>Etkiler </a:t>
            </a:r>
            <a:r>
              <a:rPr lang="tr-TR" b="1" i="1" dirty="0" smtClean="0">
                <a:solidFill>
                  <a:srgbClr val="3517E9"/>
                </a:solidFill>
                <a:latin typeface="Book Antiqua" pitchFamily="18" charset="0"/>
              </a:rPr>
              <a:t>Mi?</a:t>
            </a:r>
            <a:r>
              <a:rPr lang="tr-TR" dirty="0"/>
              <a:t/>
            </a:r>
            <a:br>
              <a:rPr lang="tr-TR" dirty="0"/>
            </a:br>
            <a:endParaRPr lang="tr-TR"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latin typeface="Book Antiqua" pitchFamily="18" charset="0"/>
              </a:rPr>
              <a:t/>
            </a:r>
            <a:br>
              <a:rPr lang="tr-TR" b="1" i="1" dirty="0" smtClean="0">
                <a:latin typeface="Book Antiqua" pitchFamily="18" charset="0"/>
              </a:rPr>
            </a:br>
            <a:r>
              <a:rPr lang="tr-TR" b="1" i="1" dirty="0" smtClean="0">
                <a:solidFill>
                  <a:srgbClr val="3517E9"/>
                </a:solidFill>
                <a:latin typeface="Book Antiqua" pitchFamily="18" charset="0"/>
              </a:rPr>
              <a:t>Hamilelik  </a:t>
            </a:r>
            <a:r>
              <a:rPr lang="tr-TR" b="1" i="1" dirty="0">
                <a:solidFill>
                  <a:srgbClr val="3517E9"/>
                </a:solidFill>
                <a:latin typeface="Book Antiqua" pitchFamily="18" charset="0"/>
              </a:rPr>
              <a:t>Ağız  Diş  Sağlığını</a:t>
            </a:r>
            <a:br>
              <a:rPr lang="tr-TR" b="1" i="1" dirty="0">
                <a:solidFill>
                  <a:srgbClr val="3517E9"/>
                </a:solidFill>
                <a:latin typeface="Book Antiqua" pitchFamily="18" charset="0"/>
              </a:rPr>
            </a:br>
            <a:r>
              <a:rPr lang="tr-TR" b="1" i="1" dirty="0">
                <a:solidFill>
                  <a:srgbClr val="3517E9"/>
                </a:solidFill>
                <a:latin typeface="Book Antiqua" pitchFamily="18" charset="0"/>
              </a:rPr>
              <a:t>Nasıl  Etkiler ?</a:t>
            </a:r>
            <a:r>
              <a:rPr lang="tr-TR" dirty="0"/>
              <a:t/>
            </a:r>
            <a:br>
              <a:rPr lang="tr-TR" dirty="0"/>
            </a:br>
            <a:endParaRPr lang="tr-TR" dirty="0"/>
          </a:p>
        </p:txBody>
      </p:sp>
      <p:sp>
        <p:nvSpPr>
          <p:cNvPr id="3" name="2 İçerik Yer Tutucusu"/>
          <p:cNvSpPr>
            <a:spLocks noGrp="1"/>
          </p:cNvSpPr>
          <p:nvPr>
            <p:ph idx="1"/>
          </p:nvPr>
        </p:nvSpPr>
        <p:spPr>
          <a:xfrm>
            <a:off x="457200" y="1600200"/>
            <a:ext cx="8258204" cy="4972072"/>
          </a:xfrm>
        </p:spPr>
        <p:txBody>
          <a:bodyPr>
            <a:normAutofit fontScale="77500" lnSpcReduction="20000"/>
          </a:bodyPr>
          <a:lstStyle/>
          <a:p>
            <a:pPr algn="ctr">
              <a:buNone/>
            </a:pPr>
            <a:r>
              <a:rPr lang="tr-TR" b="1" i="1" dirty="0">
                <a:latin typeface="Book Antiqua" pitchFamily="18" charset="0"/>
              </a:rPr>
              <a:t>Hamilelik döneminde vücuttaki dengenin değişmesi, dişlerin çabuk çürümesine ve dişetlerinin daha kolay hastalanmasına zemin hazırlar. </a:t>
            </a:r>
            <a:endParaRPr lang="tr-TR" b="1" i="1" dirty="0" smtClean="0">
              <a:latin typeface="Book Antiqua" pitchFamily="18" charset="0"/>
            </a:endParaRPr>
          </a:p>
          <a:p>
            <a:pPr algn="ctr">
              <a:buNone/>
            </a:pPr>
            <a:r>
              <a:rPr lang="tr-TR" b="1" i="1" dirty="0" smtClean="0">
                <a:latin typeface="Book Antiqua" pitchFamily="18" charset="0"/>
              </a:rPr>
              <a:t>                                                                 </a:t>
            </a:r>
            <a:endParaRPr lang="tr-TR" dirty="0">
              <a:latin typeface="Book Antiqua" pitchFamily="18" charset="0"/>
            </a:endParaRPr>
          </a:p>
          <a:p>
            <a:pPr algn="ctr">
              <a:buNone/>
            </a:pPr>
            <a:r>
              <a:rPr lang="tr-TR" b="1" i="1" dirty="0">
                <a:latin typeface="Book Antiqua" pitchFamily="18" charset="0"/>
              </a:rPr>
              <a:t>      Hamilelikte ağız bakımının ihmal edilmesi, ara öğünlerin sayısının artması,  kusmalar,</a:t>
            </a:r>
            <a:endParaRPr lang="tr-TR" dirty="0">
              <a:latin typeface="Book Antiqua" pitchFamily="18" charset="0"/>
            </a:endParaRPr>
          </a:p>
          <a:p>
            <a:pPr algn="ctr">
              <a:buNone/>
            </a:pPr>
            <a:r>
              <a:rPr lang="tr-TR" b="1" i="1" dirty="0">
                <a:latin typeface="Book Antiqua" pitchFamily="18" charset="0"/>
              </a:rPr>
              <a:t>       Hamilelik hormonlarının dişetlerini hassaslaştırması, tükürüğün yapısının değişmesi ve vücut direncinin azalması</a:t>
            </a:r>
            <a:r>
              <a:rPr lang="tr-TR" b="1" i="1" dirty="0" smtClean="0">
                <a:latin typeface="Book Antiqua" pitchFamily="18" charset="0"/>
              </a:rPr>
              <a:t>,</a:t>
            </a:r>
          </a:p>
          <a:p>
            <a:pPr algn="ctr">
              <a:buNone/>
            </a:pPr>
            <a:endParaRPr lang="tr-TR" dirty="0">
              <a:latin typeface="Book Antiqua" pitchFamily="18" charset="0"/>
            </a:endParaRPr>
          </a:p>
          <a:p>
            <a:pPr algn="ctr">
              <a:buNone/>
            </a:pPr>
            <a:r>
              <a:rPr lang="tr-TR" b="1" i="1" dirty="0">
                <a:latin typeface="Book Antiqua" pitchFamily="18" charset="0"/>
              </a:rPr>
              <a:t>       “</a:t>
            </a:r>
            <a:r>
              <a:rPr lang="tr-TR" b="1" i="1" dirty="0">
                <a:solidFill>
                  <a:srgbClr val="FF0000"/>
                </a:solidFill>
                <a:latin typeface="Book Antiqua" pitchFamily="18" charset="0"/>
              </a:rPr>
              <a:t>Hamilelikte diş hekimine gidilmez</a:t>
            </a:r>
            <a:r>
              <a:rPr lang="tr-TR" b="1" i="1" dirty="0">
                <a:latin typeface="Book Antiqua" pitchFamily="18" charset="0"/>
              </a:rPr>
              <a:t>” şeklindeki yanlış inanışa bağlı olarak sorunların ihmal edilmesi gibi nedenlerle,  hamilelik  ağız diş sağlığının kimi zaman kötü etkilendiği bir dönemdir.</a:t>
            </a:r>
            <a:endParaRPr lang="tr-TR" dirty="0">
              <a:latin typeface="Book Antiqua" pitchFamily="18" charset="0"/>
            </a:endParaRPr>
          </a:p>
          <a:p>
            <a:endParaRPr lang="tr-TR"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1" dirty="0" smtClean="0">
                <a:latin typeface="Book Antiqua" pitchFamily="18" charset="0"/>
              </a:rPr>
              <a:t/>
            </a:r>
            <a:br>
              <a:rPr lang="tr-TR" b="1" i="1" dirty="0" smtClean="0">
                <a:latin typeface="Book Antiqua" pitchFamily="18" charset="0"/>
              </a:rPr>
            </a:br>
            <a:r>
              <a:rPr lang="tr-TR" b="1" i="1" dirty="0" smtClean="0">
                <a:solidFill>
                  <a:srgbClr val="3517E9"/>
                </a:solidFill>
                <a:latin typeface="Book Antiqua" pitchFamily="18" charset="0"/>
              </a:rPr>
              <a:t>Hamilelik   </a:t>
            </a:r>
            <a:r>
              <a:rPr lang="tr-TR" b="1" i="1" dirty="0">
                <a:solidFill>
                  <a:srgbClr val="3517E9"/>
                </a:solidFill>
                <a:latin typeface="Book Antiqua" pitchFamily="18" charset="0"/>
              </a:rPr>
              <a:t>Dişeti  Sağlığını </a:t>
            </a:r>
            <a:r>
              <a:rPr lang="tr-TR" b="1" i="1" dirty="0" smtClean="0">
                <a:solidFill>
                  <a:srgbClr val="3517E9"/>
                </a:solidFill>
                <a:latin typeface="Book Antiqua" pitchFamily="18" charset="0"/>
              </a:rPr>
              <a:t/>
            </a:r>
            <a:br>
              <a:rPr lang="tr-TR" b="1" i="1" dirty="0" smtClean="0">
                <a:solidFill>
                  <a:srgbClr val="3517E9"/>
                </a:solidFill>
                <a:latin typeface="Book Antiqua" pitchFamily="18" charset="0"/>
              </a:rPr>
            </a:br>
            <a:r>
              <a:rPr lang="tr-TR" b="1" i="1" dirty="0" smtClean="0">
                <a:solidFill>
                  <a:srgbClr val="3517E9"/>
                </a:solidFill>
                <a:latin typeface="Book Antiqua" pitchFamily="18" charset="0"/>
              </a:rPr>
              <a:t>Nasıl  </a:t>
            </a:r>
            <a:r>
              <a:rPr lang="tr-TR" b="1" i="1" dirty="0">
                <a:solidFill>
                  <a:srgbClr val="3517E9"/>
                </a:solidFill>
                <a:latin typeface="Book Antiqua" pitchFamily="18" charset="0"/>
              </a:rPr>
              <a:t>Etkiler ?</a:t>
            </a:r>
            <a:r>
              <a:rPr lang="tr-TR" dirty="0"/>
              <a:t/>
            </a:r>
            <a:br>
              <a:rPr lang="tr-TR" dirty="0"/>
            </a:br>
            <a:endParaRPr lang="tr-TR" dirty="0"/>
          </a:p>
        </p:txBody>
      </p:sp>
      <p:sp>
        <p:nvSpPr>
          <p:cNvPr id="3" name="2 İçerik Yer Tutucusu"/>
          <p:cNvSpPr>
            <a:spLocks noGrp="1"/>
          </p:cNvSpPr>
          <p:nvPr>
            <p:ph idx="1"/>
          </p:nvPr>
        </p:nvSpPr>
        <p:spPr/>
        <p:txBody>
          <a:bodyPr>
            <a:normAutofit lnSpcReduction="10000"/>
          </a:bodyPr>
          <a:lstStyle/>
          <a:p>
            <a:pPr algn="ctr">
              <a:buNone/>
            </a:pPr>
            <a:r>
              <a:rPr lang="tr-TR" b="1" i="1" dirty="0">
                <a:latin typeface="Book Antiqua" pitchFamily="18" charset="0"/>
              </a:rPr>
              <a:t>Hamilelik döneminde en sık görülen sorunlardan biri de dişeti rahatsızlıklarıdır. </a:t>
            </a:r>
            <a:endParaRPr lang="tr-TR" dirty="0">
              <a:latin typeface="Book Antiqua" pitchFamily="18" charset="0"/>
            </a:endParaRPr>
          </a:p>
          <a:p>
            <a:pPr algn="ctr">
              <a:buNone/>
            </a:pPr>
            <a:r>
              <a:rPr lang="tr-TR" b="1" i="1" dirty="0">
                <a:latin typeface="Book Antiqua" pitchFamily="18" charset="0"/>
              </a:rPr>
              <a:t>Hamileliğin erken dönemlerinde dişetinde şişlikler, kızarıklıklar görülebilir, dişeti oldukça hassastır ve kolayca kanar. </a:t>
            </a:r>
            <a:endParaRPr lang="tr-TR" b="1" i="1" dirty="0" smtClean="0">
              <a:latin typeface="Book Antiqua" pitchFamily="18" charset="0"/>
            </a:endParaRPr>
          </a:p>
          <a:p>
            <a:pPr algn="ctr">
              <a:buNone/>
            </a:pPr>
            <a:r>
              <a:rPr lang="tr-TR" b="1" i="1" dirty="0">
                <a:latin typeface="Book Antiqua" pitchFamily="18" charset="0"/>
              </a:rPr>
              <a:t>İlerlemiş diş eti hastalıkları erken doğum, düşük doğum tartısı ve gelişme bozukluklarına neden olabilir.</a:t>
            </a:r>
            <a:endParaRPr lang="tr-TR" dirty="0">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1038</Words>
  <Application>Microsoft Office PowerPoint</Application>
  <PresentationFormat>Ekran Gösterisi (4:3)</PresentationFormat>
  <Paragraphs>126</Paragraphs>
  <Slides>32</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32</vt:i4>
      </vt:variant>
    </vt:vector>
  </HeadingPairs>
  <TitlesOfParts>
    <vt:vector size="35" baseType="lpstr">
      <vt:lpstr>Ofis Teması</vt:lpstr>
      <vt:lpstr>Chart</vt:lpstr>
      <vt:lpstr>Document</vt:lpstr>
      <vt:lpstr>Hamilelik Döneminde  Ağız ve Diş Sağlığı Diş Hekimi Dr. E. Aslı Aktı</vt:lpstr>
      <vt:lpstr>Slayt 2</vt:lpstr>
      <vt:lpstr> Türkiye’de Diş Çürüğü Prevalans Hızı* </vt:lpstr>
      <vt:lpstr>Slayt 4</vt:lpstr>
      <vt:lpstr>Gereken Periodontal Tedavi (dişeti tedavisi) İhtiyacının Dağılımı</vt:lpstr>
      <vt:lpstr>Koruyucu önleyici yaklaşım açısından öncelikli gruplar</vt:lpstr>
      <vt:lpstr> Hamilelik  Ağız  Diş  Sağlığını   Etkiler Mi? </vt:lpstr>
      <vt:lpstr> Hamilelik  Ağız  Diş  Sağlığını Nasıl  Etkiler ? </vt:lpstr>
      <vt:lpstr> Hamilelik   Dişeti  Sağlığını  Nasıl  Etkiler ? </vt:lpstr>
      <vt:lpstr> Sağlıklı Dişeti Nasıldır  ? </vt:lpstr>
      <vt:lpstr>Dişeti hastalığı ve Diştaşı</vt:lpstr>
      <vt:lpstr> Hamilelikteki  Kusmalar Dişlere  Zarar Verir  Mi? </vt:lpstr>
      <vt:lpstr> Hamilelikte   Beslenmenin Diş   Sağlığı   Açısından   Önemi  Var Mıdır? </vt:lpstr>
      <vt:lpstr>  Hamilelikte   Beslenmenin Diş   Sağlığı   Açısından   Önemi  Var Mıdır? </vt:lpstr>
      <vt:lpstr>Bebek Annenin Dişlerinden Kalsiyum Çeker Mi?</vt:lpstr>
      <vt:lpstr> Hamilelikte  Diş Hekimine Gitmek Gerekir  Mi ? </vt:lpstr>
      <vt:lpstr>Hamilelikte  Diş Hekimine Gitmek Gerekir  Mi ?</vt:lpstr>
      <vt:lpstr> Hamilelikte anestezi (uyuşturma) yapılabilir mi? </vt:lpstr>
      <vt:lpstr> Hamilelikte röntgen çekilebilir mi? </vt:lpstr>
      <vt:lpstr> Hamilelikte Fluor Tableti Almak Gerekli Midir? </vt:lpstr>
      <vt:lpstr>"Hamileyken antibiyotik kullandım bebeğimin dişleri etkilenir mi? "  </vt:lpstr>
      <vt:lpstr>Ne yapmalı?</vt:lpstr>
      <vt:lpstr>Diş Çürükleri ve Dişeti Hastalıklarının  Sebebi Nedir? </vt:lpstr>
      <vt:lpstr>Bu tabaka gözle görülemez ancak diş hekiminiz özel bir madde kullanarak bakteri plağını görünür hale getirebilir.    Yukarıdaki resimde boyanarak  açığa çıkarılmış bakteri plağı görülüyor.  Siz de dişlerinizde     bakteri plağı olup olmadığını, varsa nerelerde  olduğunu diş hekiminizden öğrenebilirsiniz.  Bu şekilde hangi bölgeleri yetersiz temizlediğinizi de görebilirsiniz. </vt:lpstr>
      <vt:lpstr>Slayt 25</vt:lpstr>
      <vt:lpstr> ÖNERİLER </vt:lpstr>
      <vt:lpstr> ÖNERİLER </vt:lpstr>
      <vt:lpstr>Dişler Nasıl Fırçalanır ? </vt:lpstr>
      <vt:lpstr>Dişler Nasıl Fırçalanır ? Ön yüzler dairesel hareketlerle çiğneyici yüzler ileri geri hareketlerle iç yüzler süpürme hareketleriyle </vt:lpstr>
      <vt:lpstr>Diş İpi  Nasıl Kullanılır ? </vt:lpstr>
      <vt:lpstr> Diş İpi  Nasıl Kullanılır ? </vt:lpstr>
      <vt:lpstr>Slayt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Hamilelik Döneminde  Ağız ve Diş Sağlığı</dc:title>
  <dc:creator>user</dc:creator>
  <cp:lastModifiedBy>ASLI</cp:lastModifiedBy>
  <cp:revision>41</cp:revision>
  <dcterms:created xsi:type="dcterms:W3CDTF">2010-05-06T14:09:58Z</dcterms:created>
  <dcterms:modified xsi:type="dcterms:W3CDTF">2017-09-06T13:11:36Z</dcterms:modified>
</cp:coreProperties>
</file>